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818" r:id="rId2"/>
  </p:sldMasterIdLst>
  <p:notesMasterIdLst>
    <p:notesMasterId r:id="rId12"/>
  </p:notesMasterIdLst>
  <p:handoutMasterIdLst>
    <p:handoutMasterId r:id="rId13"/>
  </p:handoutMasterIdLst>
  <p:sldIdLst>
    <p:sldId id="314" r:id="rId3"/>
    <p:sldId id="373" r:id="rId4"/>
    <p:sldId id="383" r:id="rId5"/>
    <p:sldId id="375" r:id="rId6"/>
    <p:sldId id="381" r:id="rId7"/>
    <p:sldId id="382" r:id="rId8"/>
    <p:sldId id="384" r:id="rId9"/>
    <p:sldId id="385" r:id="rId10"/>
    <p:sldId id="386" r:id="rId11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99"/>
    <a:srgbClr val="00CC66"/>
    <a:srgbClr val="333399"/>
    <a:srgbClr val="5129FF"/>
    <a:srgbClr val="FF0D0D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9878" autoAdjust="0"/>
  </p:normalViewPr>
  <p:slideViewPr>
    <p:cSldViewPr>
      <p:cViewPr>
        <p:scale>
          <a:sx n="100" d="100"/>
          <a:sy n="100" d="100"/>
        </p:scale>
        <p:origin x="-1920" y="-4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19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967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967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A3C85684-1DEC-4384-9CB6-70CE446EC4D7}" type="datetimeFigureOut">
              <a:rPr lang="en-US"/>
              <a:pPr>
                <a:defRPr/>
              </a:pPr>
              <a:t>9/22/2015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9672"/>
            <a:ext cx="2946400" cy="496966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9" y="9429672"/>
            <a:ext cx="2946400" cy="496966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1FE5FFCD-925E-4597-8F30-B9E472D283AF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692751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967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9" y="0"/>
            <a:ext cx="2946400" cy="496967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43A6F0CA-C5FD-455E-B234-FC9BD9488EF7}" type="datetimeFigureOut">
              <a:rPr lang="en-US"/>
              <a:pPr>
                <a:defRPr/>
              </a:pPr>
              <a:t>9/22/2015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pPr lvl="0"/>
            <a:endParaRPr lang="en-IE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1" y="4715630"/>
            <a:ext cx="5438775" cy="4467939"/>
          </a:xfrm>
          <a:prstGeom prst="rect">
            <a:avLst/>
          </a:prstGeom>
        </p:spPr>
        <p:txBody>
          <a:bodyPr vert="horz" lIns="91435" tIns="45718" rIns="91435" bIns="45718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E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9672"/>
            <a:ext cx="2946400" cy="496966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9" y="9429672"/>
            <a:ext cx="2946400" cy="496966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173343A1-8D4A-4005-B1FE-03EF4D48EB2D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891564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Slide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584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Slide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136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14350"/>
            <a:ext cx="1943100" cy="5581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14350"/>
            <a:ext cx="5676900" cy="5581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Slide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187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0"/>
            <a:ext cx="56388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lvl="0"/>
            <a:endParaRPr lang="en-IE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Slide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899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0"/>
            <a:ext cx="56388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/>
          <a:p>
            <a:pPr lvl="0"/>
            <a:endParaRPr lang="en-IE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Slide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723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0"/>
            <a:ext cx="56388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lvl="0"/>
            <a:endParaRPr lang="en-IE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Slide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571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0"/>
            <a:ext cx="56388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/>
          <a:p>
            <a:pPr lvl="0"/>
            <a:endParaRPr lang="en-IE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Slide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744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0"/>
            <a:ext cx="56388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77724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924300"/>
            <a:ext cx="77724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Slide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2061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0660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baseline="0">
                <a:solidFill>
                  <a:srgbClr val="002060"/>
                </a:solidFill>
              </a:defRPr>
            </a:lvl2pPr>
            <a:lvl3pPr>
              <a:defRPr baseline="0">
                <a:solidFill>
                  <a:srgbClr val="002060"/>
                </a:solidFill>
              </a:defRPr>
            </a:lvl3pPr>
            <a:lvl4pPr>
              <a:defRPr baseline="0">
                <a:solidFill>
                  <a:srgbClr val="002060"/>
                </a:solidFill>
              </a:defRPr>
            </a:lvl4pPr>
            <a:lvl5pPr>
              <a:defRPr baseline="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4514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34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baseline="0">
                <a:solidFill>
                  <a:srgbClr val="002060"/>
                </a:solidFill>
              </a:defRPr>
            </a:lvl2pPr>
            <a:lvl3pPr>
              <a:defRPr baseline="0">
                <a:solidFill>
                  <a:srgbClr val="002060"/>
                </a:solidFill>
              </a:defRPr>
            </a:lvl3pPr>
            <a:lvl4pPr>
              <a:defRPr baseline="0">
                <a:solidFill>
                  <a:srgbClr val="002060"/>
                </a:solidFill>
              </a:defRPr>
            </a:lvl4pPr>
            <a:lvl5pPr>
              <a:defRPr baseline="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Slide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70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28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777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5287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5115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21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6850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14350"/>
            <a:ext cx="1943100" cy="5581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14350"/>
            <a:ext cx="5676900" cy="5581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3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0"/>
            <a:ext cx="56388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lvl="0"/>
            <a:endParaRPr lang="en-IE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9471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0"/>
            <a:ext cx="56388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/>
          <a:p>
            <a:pPr lvl="0"/>
            <a:endParaRPr lang="en-IE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5425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0"/>
            <a:ext cx="56388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lvl="0"/>
            <a:endParaRPr lang="en-IE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993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Slide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9860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0"/>
            <a:ext cx="56388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/>
          <a:p>
            <a:pPr lvl="0"/>
            <a:endParaRPr lang="en-IE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2962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0"/>
            <a:ext cx="56388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77724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924300"/>
            <a:ext cx="77724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683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Slide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85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Slide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764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Slide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213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Slide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716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Slide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923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Slide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271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62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Slide</a:t>
            </a:r>
            <a:endParaRPr lang="en-US"/>
          </a:p>
        </p:txBody>
      </p:sp>
      <p:sp>
        <p:nvSpPr>
          <p:cNvPr id="1027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14350"/>
            <a:ext cx="5638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Line 15"/>
          <p:cNvSpPr>
            <a:spLocks noChangeShapeType="1"/>
          </p:cNvSpPr>
          <p:nvPr/>
        </p:nvSpPr>
        <p:spPr bwMode="auto">
          <a:xfrm>
            <a:off x="0" y="1200150"/>
            <a:ext cx="91440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1030" name="Line 17"/>
          <p:cNvSpPr>
            <a:spLocks noChangeShapeType="1"/>
          </p:cNvSpPr>
          <p:nvPr/>
        </p:nvSpPr>
        <p:spPr bwMode="auto">
          <a:xfrm>
            <a:off x="0" y="1276350"/>
            <a:ext cx="9144000" cy="0"/>
          </a:xfrm>
          <a:prstGeom prst="line">
            <a:avLst/>
          </a:prstGeom>
          <a:noFill/>
          <a:ln w="1016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E"/>
          </a:p>
        </p:txBody>
      </p:sp>
      <p:pic>
        <p:nvPicPr>
          <p:cNvPr id="1031" name="Picture 0" descr="NTA_logo.jpg"/>
          <p:cNvPicPr>
            <a:picLocks noChangeAspect="1" noChangeArrowheads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2313" y="214313"/>
            <a:ext cx="1716087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  <p:sldLayoutId id="2147483816" r:id="rId16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chemeClr val="accent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chemeClr val="accent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chemeClr val="accent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chemeClr val="accent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62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" charset="0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27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14350"/>
            <a:ext cx="5638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Line 15"/>
          <p:cNvSpPr>
            <a:spLocks noChangeShapeType="1"/>
          </p:cNvSpPr>
          <p:nvPr/>
        </p:nvSpPr>
        <p:spPr bwMode="auto">
          <a:xfrm>
            <a:off x="0" y="1200150"/>
            <a:ext cx="91440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E" sz="280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030" name="Line 17"/>
          <p:cNvSpPr>
            <a:spLocks noChangeShapeType="1"/>
          </p:cNvSpPr>
          <p:nvPr/>
        </p:nvSpPr>
        <p:spPr bwMode="auto">
          <a:xfrm>
            <a:off x="0" y="1276350"/>
            <a:ext cx="9144000" cy="0"/>
          </a:xfrm>
          <a:prstGeom prst="line">
            <a:avLst/>
          </a:prstGeom>
          <a:noFill/>
          <a:ln w="1016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E" sz="2800">
              <a:solidFill>
                <a:srgbClr val="000000"/>
              </a:solidFill>
              <a:latin typeface="Times" pitchFamily="18" charset="0"/>
            </a:endParaRPr>
          </a:p>
        </p:txBody>
      </p:sp>
      <p:pic>
        <p:nvPicPr>
          <p:cNvPr id="1031" name="Picture 8" descr="C:\Documents and Settings\anne.graham\Desktop\NTA Logo Updated.jpg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428625"/>
            <a:ext cx="1169987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7861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chemeClr val="accent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chemeClr val="accent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chemeClr val="accent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chemeClr val="accent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ChangeArrowheads="1"/>
          </p:cNvSpPr>
          <p:nvPr/>
        </p:nvSpPr>
        <p:spPr bwMode="auto">
          <a:xfrm>
            <a:off x="762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/>
            <a:endParaRPr lang="en-GB" altLang="en-US" sz="1400"/>
          </a:p>
        </p:txBody>
      </p:sp>
      <p:sp>
        <p:nvSpPr>
          <p:cNvPr id="2051" name="Rectangle 7"/>
          <p:cNvSpPr>
            <a:spLocks noChangeArrowheads="1"/>
          </p:cNvSpPr>
          <p:nvPr/>
        </p:nvSpPr>
        <p:spPr bwMode="auto">
          <a:xfrm>
            <a:off x="685800" y="514350"/>
            <a:ext cx="5638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hangingPunct="1"/>
            <a:endParaRPr lang="en-GB" altLang="en-US" sz="2600" b="1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2052" name="Line 9"/>
          <p:cNvSpPr>
            <a:spLocks noChangeShapeType="1"/>
          </p:cNvSpPr>
          <p:nvPr/>
        </p:nvSpPr>
        <p:spPr bwMode="auto">
          <a:xfrm>
            <a:off x="0" y="1200150"/>
            <a:ext cx="91440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2053" name="Line 11"/>
          <p:cNvSpPr>
            <a:spLocks noChangeShapeType="1"/>
          </p:cNvSpPr>
          <p:nvPr/>
        </p:nvSpPr>
        <p:spPr bwMode="auto">
          <a:xfrm>
            <a:off x="0" y="1276350"/>
            <a:ext cx="9144000" cy="0"/>
          </a:xfrm>
          <a:prstGeom prst="line">
            <a:avLst/>
          </a:prstGeom>
          <a:noFill/>
          <a:ln w="1016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-35049" y="1298823"/>
            <a:ext cx="9144000" cy="54864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IE" dirty="0">
              <a:latin typeface="Times" charset="0"/>
            </a:endParaRPr>
          </a:p>
        </p:txBody>
      </p:sp>
      <p:sp>
        <p:nvSpPr>
          <p:cNvPr id="2055" name="Rectangle 13"/>
          <p:cNvSpPr>
            <a:spLocks noChangeArrowheads="1"/>
          </p:cNvSpPr>
          <p:nvPr/>
        </p:nvSpPr>
        <p:spPr bwMode="auto">
          <a:xfrm>
            <a:off x="685800" y="1752600"/>
            <a:ext cx="5638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/>
            <a:endParaRPr lang="en-GB" altLang="en-US" sz="22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056" name="Rectangle 14"/>
          <p:cNvSpPr>
            <a:spLocks noChangeArrowheads="1"/>
          </p:cNvSpPr>
          <p:nvPr/>
        </p:nvSpPr>
        <p:spPr bwMode="auto">
          <a:xfrm>
            <a:off x="5724525" y="5500688"/>
            <a:ext cx="31146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 eaLnBrk="1" hangingPunct="1"/>
            <a:r>
              <a:rPr lang="en-IE" altLang="en-US" sz="1400" b="1" dirty="0" smtClean="0">
                <a:solidFill>
                  <a:schemeClr val="bg1"/>
                </a:solidFill>
                <a:latin typeface="Verdana" pitchFamily="34" charset="0"/>
              </a:rPr>
              <a:t>September 2015</a:t>
            </a:r>
            <a:endParaRPr lang="en-IE" altLang="en-US" sz="1400" b="1" dirty="0">
              <a:solidFill>
                <a:schemeClr val="bg1"/>
              </a:solidFill>
              <a:latin typeface="Verdana" pitchFamily="34" charset="0"/>
            </a:endParaRPr>
          </a:p>
          <a:p>
            <a:pPr algn="r" eaLnBrk="1" hangingPunct="1"/>
            <a:r>
              <a:rPr lang="en-IE" altLang="en-US" sz="1000" b="1" dirty="0">
                <a:solidFill>
                  <a:schemeClr val="bg1"/>
                </a:solidFill>
                <a:latin typeface="Verdana" pitchFamily="34" charset="0"/>
              </a:rPr>
              <a:t/>
            </a:r>
            <a:br>
              <a:rPr lang="en-IE" altLang="en-US" sz="1000" b="1" dirty="0">
                <a:solidFill>
                  <a:schemeClr val="bg1"/>
                </a:solidFill>
                <a:latin typeface="Verdana" pitchFamily="34" charset="0"/>
              </a:rPr>
            </a:br>
            <a:endParaRPr lang="en-US" altLang="en-US" sz="7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057" name="Title 10"/>
          <p:cNvSpPr>
            <a:spLocks noGrp="1"/>
          </p:cNvSpPr>
          <p:nvPr>
            <p:ph type="ctrTitle"/>
          </p:nvPr>
        </p:nvSpPr>
        <p:spPr>
          <a:xfrm>
            <a:off x="685800" y="2492896"/>
            <a:ext cx="7772400" cy="1470025"/>
          </a:xfrm>
        </p:spPr>
        <p:txBody>
          <a:bodyPr/>
          <a:lstStyle/>
          <a:p>
            <a:pPr eaLnBrk="1" hangingPunct="1"/>
            <a:r>
              <a:rPr lang="en-IE" altLang="en-US" sz="3200" dirty="0" smtClean="0">
                <a:solidFill>
                  <a:schemeClr val="bg1"/>
                </a:solidFill>
              </a:rPr>
              <a:t/>
            </a:r>
            <a:br>
              <a:rPr lang="en-IE" altLang="en-US" sz="3200" dirty="0" smtClean="0">
                <a:solidFill>
                  <a:schemeClr val="bg1"/>
                </a:solidFill>
              </a:rPr>
            </a:br>
            <a:r>
              <a:rPr lang="en-IE" altLang="en-US" sz="3200" dirty="0" smtClean="0">
                <a:solidFill>
                  <a:schemeClr val="bg1"/>
                </a:solidFill>
              </a:rPr>
              <a:t/>
            </a:r>
            <a:br>
              <a:rPr lang="en-IE" altLang="en-US" sz="3200" dirty="0" smtClean="0">
                <a:solidFill>
                  <a:schemeClr val="bg1"/>
                </a:solidFill>
              </a:rPr>
            </a:br>
            <a:r>
              <a:rPr lang="en-IE" altLang="en-US" sz="3200" dirty="0" smtClean="0">
                <a:solidFill>
                  <a:schemeClr val="bg1"/>
                </a:solidFill>
              </a:rPr>
              <a:t>DART Expansion Programme &amp; DART Underground Project</a:t>
            </a:r>
            <a:br>
              <a:rPr lang="en-IE" altLang="en-US" sz="3200" dirty="0" smtClean="0">
                <a:solidFill>
                  <a:schemeClr val="bg1"/>
                </a:solidFill>
              </a:rPr>
            </a:br>
            <a:r>
              <a:rPr lang="en-IE" altLang="en-US" sz="3200" dirty="0" smtClean="0">
                <a:solidFill>
                  <a:schemeClr val="bg1"/>
                </a:solidFill>
              </a:rPr>
              <a:t/>
            </a:r>
            <a:br>
              <a:rPr lang="en-IE" altLang="en-US" sz="3200" dirty="0" smtClean="0">
                <a:solidFill>
                  <a:schemeClr val="bg1"/>
                </a:solidFill>
              </a:rPr>
            </a:br>
            <a:endParaRPr lang="en-IE" altLang="en-US" sz="32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63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12776"/>
            <a:ext cx="7772400" cy="52565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E" sz="2000" dirty="0"/>
              <a:t>The DART Expansion </a:t>
            </a:r>
            <a:r>
              <a:rPr lang="en-IE" sz="2000" dirty="0" smtClean="0"/>
              <a:t>Programme comprises a major enlargement of the existing DART system and will form a cornerstone of the Dublin region’s future transport system</a:t>
            </a:r>
          </a:p>
          <a:p>
            <a:pPr marL="0" indent="0">
              <a:buNone/>
            </a:pPr>
            <a:endParaRPr lang="en-IE" sz="2000" dirty="0"/>
          </a:p>
          <a:p>
            <a:r>
              <a:rPr lang="en-IE" sz="2000" dirty="0" smtClean="0"/>
              <a:t>DART </a:t>
            </a:r>
            <a:r>
              <a:rPr lang="en-IE" sz="2000" dirty="0"/>
              <a:t>Expansion Programme</a:t>
            </a:r>
          </a:p>
          <a:p>
            <a:pPr lvl="1"/>
            <a:r>
              <a:rPr lang="en-IE" sz="1600" dirty="0"/>
              <a:t>R</a:t>
            </a:r>
            <a:r>
              <a:rPr lang="en-IE" sz="1600" dirty="0" smtClean="0"/>
              <a:t>ail </a:t>
            </a:r>
            <a:r>
              <a:rPr lang="en-IE" sz="1600" dirty="0"/>
              <a:t>tunnel linking the Kildare line west of Heuston Station to the Northern line east of Connolly </a:t>
            </a:r>
            <a:r>
              <a:rPr lang="en-IE" sz="1600" dirty="0" smtClean="0"/>
              <a:t>Station </a:t>
            </a:r>
            <a:r>
              <a:rPr lang="en-IE" sz="1600" i="1" dirty="0" smtClean="0"/>
              <a:t>(known as the DART Underground Project – see below)</a:t>
            </a:r>
            <a:endParaRPr lang="en-IE" sz="1600" i="1" dirty="0"/>
          </a:p>
          <a:p>
            <a:pPr lvl="1"/>
            <a:r>
              <a:rPr lang="en-IE" sz="1600" dirty="0"/>
              <a:t>The extension of electrification to Drogheda, Maynooth, and Hazelhatch</a:t>
            </a:r>
          </a:p>
          <a:p>
            <a:pPr lvl="1"/>
            <a:r>
              <a:rPr lang="en-IE" sz="1600" dirty="0"/>
              <a:t>Completion of 4 tracking of Kildare line</a:t>
            </a:r>
          </a:p>
          <a:p>
            <a:pPr lvl="1"/>
            <a:r>
              <a:rPr lang="en-IE" sz="1600" dirty="0"/>
              <a:t>Expansion of fleet and depot facilities</a:t>
            </a:r>
          </a:p>
          <a:p>
            <a:pPr lvl="1"/>
            <a:r>
              <a:rPr lang="en-IE" sz="1600" dirty="0"/>
              <a:t>Dublin City Centre Re-signalling and new Centralised Traffic Control </a:t>
            </a:r>
            <a:r>
              <a:rPr lang="en-IE" sz="1600" dirty="0" smtClean="0"/>
              <a:t>Centre</a:t>
            </a:r>
          </a:p>
          <a:p>
            <a:pPr lvl="1"/>
            <a:endParaRPr lang="en-IE" sz="1600" dirty="0" smtClean="0"/>
          </a:p>
          <a:p>
            <a:r>
              <a:rPr lang="en-IE" sz="2000" dirty="0" smtClean="0"/>
              <a:t>DART </a:t>
            </a:r>
            <a:r>
              <a:rPr lang="en-IE" sz="2000" dirty="0"/>
              <a:t>Underground Project </a:t>
            </a:r>
          </a:p>
          <a:p>
            <a:pPr lvl="1"/>
            <a:r>
              <a:rPr lang="en-IE" sz="1600" dirty="0"/>
              <a:t>The tunnel section of the programme with stations at Inchicore, Heuston, Christchurch, Saint Stephens Green, Pearse and Docklands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IE" dirty="0" smtClean="0"/>
          </a:p>
          <a:p>
            <a:pPr lvl="1"/>
            <a:endParaRPr lang="en-IE" dirty="0" smtClean="0"/>
          </a:p>
          <a:p>
            <a:pPr lvl="1"/>
            <a:endParaRPr lang="en-IE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7504" y="514350"/>
            <a:ext cx="7344816" cy="609600"/>
          </a:xfrm>
        </p:spPr>
        <p:txBody>
          <a:bodyPr/>
          <a:lstStyle/>
          <a:p>
            <a:r>
              <a:rPr lang="en-IE" dirty="0" smtClean="0"/>
              <a:t> DART Expansion Programme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8568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DART Expansion Programme</a:t>
            </a:r>
            <a:endParaRPr lang="en-I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029" y="1600200"/>
            <a:ext cx="6357942" cy="4495800"/>
          </a:xfrm>
        </p:spPr>
      </p:pic>
      <p:sp>
        <p:nvSpPr>
          <p:cNvPr id="5" name="TextBox 4"/>
          <p:cNvSpPr txBox="1"/>
          <p:nvPr/>
        </p:nvSpPr>
        <p:spPr>
          <a:xfrm>
            <a:off x="0" y="2204864"/>
            <a:ext cx="3275856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en-IE" sz="1200" dirty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DART Expansion Programme will provide a DART service from Drogheda to Hazelhatch via </a:t>
            </a:r>
            <a:r>
              <a:rPr lang="en-IE" sz="1200" dirty="0" smtClean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city </a:t>
            </a:r>
            <a:r>
              <a:rPr lang="en-IE" sz="1200" dirty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centre tunnel and </a:t>
            </a:r>
            <a:r>
              <a:rPr lang="en-IE" sz="1200" dirty="0" smtClean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second segregated </a:t>
            </a:r>
            <a:r>
              <a:rPr lang="en-IE" sz="1200" dirty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DART service operating from Maynooth to Greystones</a:t>
            </a:r>
            <a:r>
              <a:rPr lang="en-IE" sz="1200" dirty="0" smtClean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171450" indent="-171450" algn="just">
              <a:buFont typeface="Arial" pitchFamily="34" charset="0"/>
              <a:buChar char="•"/>
            </a:pPr>
            <a:endParaRPr lang="en-IE" sz="1200" dirty="0">
              <a:solidFill>
                <a:schemeClr val="accent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1450" indent="-171450" algn="just">
              <a:buFont typeface="Arial" pitchFamily="34" charset="0"/>
              <a:buChar char="•"/>
            </a:pPr>
            <a:r>
              <a:rPr lang="en-IE" sz="1200" dirty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two segregated services will intersect at Pearse station, which will be the main </a:t>
            </a:r>
            <a:r>
              <a:rPr lang="en-IE" sz="1200" dirty="0" smtClean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passenger interchange</a:t>
            </a:r>
            <a:r>
              <a:rPr lang="en-IE" sz="1200" dirty="0"/>
              <a:t>.</a:t>
            </a:r>
            <a:endParaRPr lang="en-IE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15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DART Underground Project</a:t>
            </a:r>
            <a:endParaRPr lang="en-I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029" y="1600200"/>
            <a:ext cx="6357942" cy="4495800"/>
          </a:xfrm>
        </p:spPr>
      </p:pic>
      <p:sp>
        <p:nvSpPr>
          <p:cNvPr id="3" name="TextBox 2"/>
          <p:cNvSpPr txBox="1"/>
          <p:nvPr/>
        </p:nvSpPr>
        <p:spPr>
          <a:xfrm>
            <a:off x="3131840" y="4813162"/>
            <a:ext cx="338437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dirty="0" smtClean="0">
                <a:solidFill>
                  <a:srgbClr val="00CC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Extent of the DART Underground Project in Green above</a:t>
            </a:r>
            <a:endParaRPr lang="en-IE" sz="1200" dirty="0">
              <a:solidFill>
                <a:srgbClr val="00CC9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 flipV="1">
            <a:off x="2843808" y="4509120"/>
            <a:ext cx="288032" cy="30404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CC99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6156176" y="4221088"/>
            <a:ext cx="72008" cy="59207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CC99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39849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Business Case Review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856984" cy="525658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IE" sz="1800" dirty="0"/>
              <a:t>Revised </a:t>
            </a:r>
            <a:r>
              <a:rPr lang="en-IE" sz="1800" dirty="0" smtClean="0"/>
              <a:t>business case completed - key element is the cost benefit analysis (CBA)</a:t>
            </a:r>
          </a:p>
          <a:p>
            <a:pPr lvl="1"/>
            <a:endParaRPr lang="en-IE" sz="1400" dirty="0"/>
          </a:p>
          <a:p>
            <a:r>
              <a:rPr lang="en-IE" sz="1800" dirty="0" smtClean="0"/>
              <a:t>DART </a:t>
            </a:r>
            <a:r>
              <a:rPr lang="en-IE" sz="1800" dirty="0"/>
              <a:t>Expansion Programme</a:t>
            </a:r>
          </a:p>
          <a:p>
            <a:pPr lvl="1"/>
            <a:r>
              <a:rPr lang="en-IE" sz="1400" dirty="0"/>
              <a:t>€4,007 million Capital </a:t>
            </a:r>
            <a:r>
              <a:rPr lang="en-IE" sz="1400" dirty="0" smtClean="0"/>
              <a:t>Cost</a:t>
            </a:r>
            <a:endParaRPr lang="en-IE" sz="1400" dirty="0"/>
          </a:p>
          <a:p>
            <a:pPr lvl="1"/>
            <a:endParaRPr lang="en-IE" sz="1400" dirty="0"/>
          </a:p>
          <a:p>
            <a:r>
              <a:rPr lang="en-IE" sz="1800" dirty="0"/>
              <a:t>DART Underground Project</a:t>
            </a:r>
          </a:p>
          <a:p>
            <a:pPr lvl="1"/>
            <a:r>
              <a:rPr lang="en-IE" sz="1400" dirty="0"/>
              <a:t>€2,994 million Capital </a:t>
            </a:r>
            <a:r>
              <a:rPr lang="en-IE" sz="1400" dirty="0" smtClean="0"/>
              <a:t>Cost</a:t>
            </a:r>
            <a:endParaRPr lang="en-IE" sz="1400" dirty="0"/>
          </a:p>
          <a:p>
            <a:pPr lvl="1"/>
            <a:endParaRPr lang="en-IE" sz="1400" dirty="0"/>
          </a:p>
          <a:p>
            <a:r>
              <a:rPr lang="en-IE" sz="1800" dirty="0" smtClean="0"/>
              <a:t>Strong </a:t>
            </a:r>
            <a:r>
              <a:rPr lang="en-IE" sz="1800" dirty="0"/>
              <a:t>economic case for the DART Expansion Programme </a:t>
            </a:r>
          </a:p>
          <a:p>
            <a:pPr lvl="1"/>
            <a:r>
              <a:rPr lang="en-IE" sz="1400" dirty="0"/>
              <a:t>1.4 Benefit to Cost </a:t>
            </a:r>
            <a:r>
              <a:rPr lang="en-IE" sz="1400" dirty="0" smtClean="0"/>
              <a:t>Ratio</a:t>
            </a:r>
          </a:p>
          <a:p>
            <a:pPr lvl="1"/>
            <a:endParaRPr lang="en-IE" sz="1400" dirty="0"/>
          </a:p>
          <a:p>
            <a:r>
              <a:rPr lang="en-IE" sz="1800" dirty="0"/>
              <a:t>The case for the DART Underground Project without the other elements of the DART Expansion Programme is not as strong</a:t>
            </a:r>
          </a:p>
          <a:p>
            <a:pPr lvl="1"/>
            <a:r>
              <a:rPr lang="en-IE" sz="1400" dirty="0"/>
              <a:t>T</a:t>
            </a:r>
            <a:r>
              <a:rPr lang="en-IE" sz="1400" dirty="0" smtClean="0"/>
              <a:t>he </a:t>
            </a:r>
            <a:r>
              <a:rPr lang="en-IE" sz="1400" dirty="0"/>
              <a:t>benefits generated </a:t>
            </a:r>
            <a:r>
              <a:rPr lang="en-IE" sz="1400" dirty="0" smtClean="0"/>
              <a:t>would be </a:t>
            </a:r>
            <a:r>
              <a:rPr lang="en-IE" sz="1400" dirty="0"/>
              <a:t>less than the overall </a:t>
            </a:r>
            <a:r>
              <a:rPr lang="en-IE" sz="1400" dirty="0" smtClean="0"/>
              <a:t>cost</a:t>
            </a:r>
            <a:endParaRPr lang="en-IE" sz="1400" dirty="0"/>
          </a:p>
          <a:p>
            <a:pPr lvl="1"/>
            <a:r>
              <a:rPr lang="en-IE" sz="1400" dirty="0" smtClean="0"/>
              <a:t>0.8:1 Benefit to Cost Ratio</a:t>
            </a:r>
          </a:p>
          <a:p>
            <a:endParaRPr lang="en-IE" sz="1800" dirty="0" smtClean="0"/>
          </a:p>
          <a:p>
            <a:endParaRPr lang="en-IE" sz="2000" dirty="0"/>
          </a:p>
          <a:p>
            <a:pPr lvl="1"/>
            <a:endParaRPr lang="en-IE" sz="1600" dirty="0"/>
          </a:p>
          <a:p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231484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7128792" cy="609600"/>
          </a:xfrm>
        </p:spPr>
        <p:txBody>
          <a:bodyPr/>
          <a:lstStyle/>
          <a:p>
            <a:r>
              <a:rPr lang="en-IE" dirty="0" smtClean="0"/>
              <a:t>Conclusion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856984" cy="525658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>
              <a:spcAft>
                <a:spcPts val="1000"/>
              </a:spcAft>
            </a:pPr>
            <a:r>
              <a:rPr lang="en-IE" sz="2000" dirty="0" smtClean="0"/>
              <a:t>It is considered that a lower cost solution for the tunnel is possible – e.g. tunnel to Heuston not </a:t>
            </a:r>
            <a:r>
              <a:rPr lang="en-IE" sz="2000" dirty="0" err="1" smtClean="0"/>
              <a:t>Inchicore</a:t>
            </a:r>
            <a:endParaRPr lang="en-IE" sz="2000" dirty="0" smtClean="0"/>
          </a:p>
          <a:p>
            <a:pPr>
              <a:spcAft>
                <a:spcPts val="1000"/>
              </a:spcAft>
            </a:pPr>
            <a:r>
              <a:rPr lang="en-IE" sz="2000" dirty="0" smtClean="0"/>
              <a:t>Recognising that the scheme could be changed to a lower cost scheme, and that the business case does not justify the project under the current Railway Order, it is intended that the CPO is not activated and that a new Railway Order is sought for a lower cost revised scheme</a:t>
            </a:r>
          </a:p>
          <a:p>
            <a:pPr>
              <a:spcAft>
                <a:spcPts val="1000"/>
              </a:spcAft>
            </a:pPr>
            <a:r>
              <a:rPr lang="en-IE" sz="2000" dirty="0" smtClean="0"/>
              <a:t>Possible alternatives that  will be considered for a revised tunnel follow.  There will be other possible options that will be considered through more detailed analysis</a:t>
            </a:r>
          </a:p>
          <a:p>
            <a:pPr>
              <a:spcAft>
                <a:spcPts val="1000"/>
              </a:spcAft>
            </a:pPr>
            <a:r>
              <a:rPr lang="en-IE" sz="2000" dirty="0" smtClean="0"/>
              <a:t>The DART Expansion Programme remains a key project in the delivery of an integrated rail transport network for the Dublin region</a:t>
            </a:r>
          </a:p>
          <a:p>
            <a:pPr>
              <a:spcAft>
                <a:spcPts val="1000"/>
              </a:spcAft>
            </a:pPr>
            <a:r>
              <a:rPr lang="en-IE" sz="2000" dirty="0" smtClean="0"/>
              <a:t>The Minister for Transport, Tourism &amp; Sport has indicated that the forthcoming Capital Investment Plan will make provision for advancing this expansion programme </a:t>
            </a:r>
          </a:p>
          <a:p>
            <a:pPr>
              <a:spcAft>
                <a:spcPts val="0"/>
              </a:spcAft>
            </a:pPr>
            <a:endParaRPr lang="en-IE" sz="2000" dirty="0" smtClean="0"/>
          </a:p>
          <a:p>
            <a:pPr>
              <a:spcAft>
                <a:spcPts val="0"/>
              </a:spcAft>
            </a:pPr>
            <a:endParaRPr lang="en-IE" sz="2000" dirty="0"/>
          </a:p>
          <a:p>
            <a:pPr>
              <a:spcAft>
                <a:spcPts val="0"/>
              </a:spcAft>
            </a:pPr>
            <a:endParaRPr lang="en-IE" sz="2000" dirty="0" smtClean="0"/>
          </a:p>
          <a:p>
            <a:endParaRPr lang="en-IE" sz="2000" dirty="0" smtClean="0"/>
          </a:p>
          <a:p>
            <a:pPr lvl="1"/>
            <a:endParaRPr lang="en-IE" sz="1600" dirty="0"/>
          </a:p>
          <a:p>
            <a:endParaRPr lang="en-IE" sz="2000" dirty="0"/>
          </a:p>
          <a:p>
            <a:pPr lvl="1"/>
            <a:endParaRPr lang="en-IE" sz="1600" dirty="0"/>
          </a:p>
          <a:p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86825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Alternative 1- Tunnel to Heuston not </a:t>
            </a:r>
            <a:r>
              <a:rPr lang="en-IE" dirty="0" err="1" smtClean="0"/>
              <a:t>Inchicore</a:t>
            </a:r>
            <a:r>
              <a:rPr lang="en-IE" dirty="0" smtClean="0"/>
              <a:t> </a:t>
            </a:r>
            <a:endParaRPr lang="en-I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029" y="1600200"/>
            <a:ext cx="6357942" cy="4495800"/>
          </a:xfrm>
        </p:spPr>
      </p:pic>
    </p:spTree>
    <p:extLst>
      <p:ext uri="{BB962C8B-B14F-4D97-AF65-F5344CB8AC3E}">
        <p14:creationId xmlns:p14="http://schemas.microsoft.com/office/powerpoint/2010/main" val="398123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Alternative 2 – Tunnel only between Heuston and Pearse</a:t>
            </a:r>
            <a:endParaRPr lang="en-I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029" y="1600200"/>
            <a:ext cx="6357942" cy="4495800"/>
          </a:xfrm>
        </p:spPr>
      </p:pic>
    </p:spTree>
    <p:extLst>
      <p:ext uri="{BB962C8B-B14F-4D97-AF65-F5344CB8AC3E}">
        <p14:creationId xmlns:p14="http://schemas.microsoft.com/office/powerpoint/2010/main" val="98479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Alternative 3 – Shorter Tunnel and Fewer Stations</a:t>
            </a:r>
            <a:endParaRPr lang="en-I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669" y="1600200"/>
            <a:ext cx="6356661" cy="4495800"/>
          </a:xfrm>
        </p:spPr>
      </p:pic>
    </p:spTree>
    <p:extLst>
      <p:ext uri="{BB962C8B-B14F-4D97-AF65-F5344CB8AC3E}">
        <p14:creationId xmlns:p14="http://schemas.microsoft.com/office/powerpoint/2010/main" val="98479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3799</TotalTime>
  <Words>436</Words>
  <Application>Microsoft Office PowerPoint</Application>
  <PresentationFormat>On-screen Show (4:3)</PresentationFormat>
  <Paragraphs>54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Blank Presentation</vt:lpstr>
      <vt:lpstr>1_Blank Presentation</vt:lpstr>
      <vt:lpstr>  DART Expansion Programme &amp; DART Underground Project  </vt:lpstr>
      <vt:lpstr> DART Expansion Programme</vt:lpstr>
      <vt:lpstr>DART Expansion Programme</vt:lpstr>
      <vt:lpstr>DART Underground Project</vt:lpstr>
      <vt:lpstr>Business Case Review</vt:lpstr>
      <vt:lpstr>Conclusion</vt:lpstr>
      <vt:lpstr>Alternative 1- Tunnel to Heuston not Inchicore </vt:lpstr>
      <vt:lpstr>Alternative 2 – Tunnel only between Heuston and Pearse</vt:lpstr>
      <vt:lpstr>Alternative 3 – Shorter Tunnel and Fewer Stations</vt:lpstr>
    </vt:vector>
  </TitlesOfParts>
  <Company>Irish International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Heading here</dc:title>
  <dc:creator>Tony Gold</dc:creator>
  <cp:lastModifiedBy>Sara Morris</cp:lastModifiedBy>
  <cp:revision>397</cp:revision>
  <cp:lastPrinted>2015-09-16T09:37:46Z</cp:lastPrinted>
  <dcterms:created xsi:type="dcterms:W3CDTF">2009-12-03T11:00:45Z</dcterms:created>
  <dcterms:modified xsi:type="dcterms:W3CDTF">2015-09-22T09:14:40Z</dcterms:modified>
</cp:coreProperties>
</file>