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5" r:id="rId1"/>
  </p:sldMasterIdLst>
  <p:notesMasterIdLst>
    <p:notesMasterId r:id="rId25"/>
  </p:notesMasterIdLst>
  <p:sldIdLst>
    <p:sldId id="257" r:id="rId2"/>
    <p:sldId id="364" r:id="rId3"/>
    <p:sldId id="374" r:id="rId4"/>
    <p:sldId id="369" r:id="rId5"/>
    <p:sldId id="348" r:id="rId6"/>
    <p:sldId id="370" r:id="rId7"/>
    <p:sldId id="346" r:id="rId8"/>
    <p:sldId id="356" r:id="rId9"/>
    <p:sldId id="371" r:id="rId10"/>
    <p:sldId id="347" r:id="rId11"/>
    <p:sldId id="372" r:id="rId12"/>
    <p:sldId id="357" r:id="rId13"/>
    <p:sldId id="373" r:id="rId14"/>
    <p:sldId id="368" r:id="rId15"/>
    <p:sldId id="350" r:id="rId16"/>
    <p:sldId id="359" r:id="rId17"/>
    <p:sldId id="352" r:id="rId18"/>
    <p:sldId id="376" r:id="rId19"/>
    <p:sldId id="377" r:id="rId20"/>
    <p:sldId id="360" r:id="rId21"/>
    <p:sldId id="358" r:id="rId22"/>
    <p:sldId id="342" r:id="rId23"/>
    <p:sldId id="375" r:id="rId2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7F3"/>
    <a:srgbClr val="FFFFFF"/>
    <a:srgbClr val="E9EEF1"/>
    <a:srgbClr val="E54F1D"/>
    <a:srgbClr val="022656"/>
    <a:srgbClr val="192146"/>
    <a:srgbClr val="009900"/>
    <a:srgbClr val="00B092"/>
    <a:srgbClr val="00AEDA"/>
    <a:srgbClr val="15E3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0" autoAdjust="0"/>
    <p:restoredTop sz="94660"/>
  </p:normalViewPr>
  <p:slideViewPr>
    <p:cSldViewPr snapToGrid="0" snapToObjects="1">
      <p:cViewPr>
        <p:scale>
          <a:sx n="100" d="100"/>
          <a:sy n="100" d="100"/>
        </p:scale>
        <p:origin x="-806" y="21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6"/>
    </p:cViewPr>
  </p:sorterViewPr>
  <p:notesViewPr>
    <p:cSldViewPr snapToGrid="0" snapToObjects="1">
      <p:cViewPr>
        <p:scale>
          <a:sx n="100" d="100"/>
          <a:sy n="100" d="100"/>
        </p:scale>
        <p:origin x="-2610" y="7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425C9395-914B-9647-BBC6-916B874454D4}" type="datetimeFigureOut">
              <a:rPr lang="en-US" smtClean="0"/>
              <a:t>3/22/2018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CD37F0A6-7B01-9543-8235-08FF2824D2B1}" type="slidenum">
              <a:rPr lang="en-US" smtClean="0"/>
              <a:t>‹#›</a:t>
            </a:fld>
            <a:endParaRPr lang="en-US"/>
          </a:p>
        </p:txBody>
      </p:sp>
    </p:spTree>
    <p:extLst>
      <p:ext uri="{BB962C8B-B14F-4D97-AF65-F5344CB8AC3E}">
        <p14:creationId xmlns:p14="http://schemas.microsoft.com/office/powerpoint/2010/main" val="18674079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37F0A6-7B01-9543-8235-08FF2824D2B1}" type="slidenum">
              <a:rPr lang="en-US" smtClean="0"/>
              <a:t>1</a:t>
            </a:fld>
            <a:endParaRPr lang="en-US"/>
          </a:p>
        </p:txBody>
      </p:sp>
    </p:spTree>
    <p:extLst>
      <p:ext uri="{BB962C8B-B14F-4D97-AF65-F5344CB8AC3E}">
        <p14:creationId xmlns:p14="http://schemas.microsoft.com/office/powerpoint/2010/main" val="142060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A73D4511-346A-5447-B772-26A74D11EF18}"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112777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A73D4511-346A-5447-B772-26A74D11EF18}"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239712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A73D4511-346A-5447-B772-26A74D11EF18}"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36272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A73D4511-346A-5447-B772-26A74D11EF18}"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177048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A73D4511-346A-5447-B772-26A74D11EF18}"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401391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A73D4511-346A-5447-B772-26A74D11EF18}"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176889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A73D4511-346A-5447-B772-26A74D11EF18}"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51550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A73D4511-346A-5447-B772-26A74D11EF18}"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234413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D4511-346A-5447-B772-26A74D11EF18}"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287227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A73D4511-346A-5447-B772-26A74D11EF18}"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41270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A73D4511-346A-5447-B772-26A74D11EF18}"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25203-4B55-1E40-A7A7-DE5C582AC364}" type="slidenum">
              <a:rPr lang="en-US" smtClean="0"/>
              <a:t>‹#›</a:t>
            </a:fld>
            <a:endParaRPr lang="en-US"/>
          </a:p>
        </p:txBody>
      </p:sp>
    </p:spTree>
    <p:extLst>
      <p:ext uri="{BB962C8B-B14F-4D97-AF65-F5344CB8AC3E}">
        <p14:creationId xmlns:p14="http://schemas.microsoft.com/office/powerpoint/2010/main" val="154306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D4511-346A-5447-B772-26A74D11EF18}" type="datetimeFigureOut">
              <a:rPr lang="en-US" smtClean="0"/>
              <a:t>3/22/2018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25203-4B55-1E40-A7A7-DE5C582AC364}" type="slidenum">
              <a:rPr lang="en-US" smtClean="0"/>
              <a:t>‹#›</a:t>
            </a:fld>
            <a:endParaRPr lang="en-US"/>
          </a:p>
        </p:txBody>
      </p:sp>
    </p:spTree>
    <p:extLst>
      <p:ext uri="{BB962C8B-B14F-4D97-AF65-F5344CB8AC3E}">
        <p14:creationId xmlns:p14="http://schemas.microsoft.com/office/powerpoint/2010/main" val="7248323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ver ima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11" name="Rectangle 10"/>
          <p:cNvSpPr/>
          <p:nvPr/>
        </p:nvSpPr>
        <p:spPr>
          <a:xfrm>
            <a:off x="0" y="0"/>
            <a:ext cx="9144000" cy="1782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852239" y="6034246"/>
            <a:ext cx="2291761" cy="369332"/>
          </a:xfrm>
          <a:prstGeom prst="rect">
            <a:avLst/>
          </a:prstGeom>
          <a:solidFill>
            <a:srgbClr val="192146"/>
          </a:solidFill>
        </p:spPr>
        <p:txBody>
          <a:bodyPr wrap="square" rtlCol="0">
            <a:spAutoFit/>
          </a:bodyPr>
          <a:lstStyle/>
          <a:p>
            <a:r>
              <a:rPr lang="en-US" dirty="0" smtClean="0">
                <a:solidFill>
                  <a:schemeClr val="bg1">
                    <a:lumMod val="95000"/>
                  </a:schemeClr>
                </a:solidFill>
              </a:rPr>
              <a:t> 22</a:t>
            </a:r>
            <a:r>
              <a:rPr lang="en-US" baseline="30000" dirty="0" smtClean="0">
                <a:solidFill>
                  <a:schemeClr val="bg1">
                    <a:lumMod val="95000"/>
                  </a:schemeClr>
                </a:solidFill>
              </a:rPr>
              <a:t>nd</a:t>
            </a:r>
            <a:r>
              <a:rPr lang="en-US" dirty="0" smtClean="0">
                <a:solidFill>
                  <a:schemeClr val="bg1">
                    <a:lumMod val="95000"/>
                  </a:schemeClr>
                </a:solidFill>
              </a:rPr>
              <a:t> March 2018</a:t>
            </a:r>
            <a:endParaRPr lang="en-US" dirty="0">
              <a:solidFill>
                <a:schemeClr val="bg1">
                  <a:lumMod val="95000"/>
                </a:schemeClr>
              </a:solidFill>
            </a:endParaRPr>
          </a:p>
        </p:txBody>
      </p:sp>
      <p:pic>
        <p:nvPicPr>
          <p:cNvPr id="15" name="Picture 14"/>
          <p:cNvPicPr/>
          <p:nvPr/>
        </p:nvPicPr>
        <p:blipFill rotWithShape="1">
          <a:blip r:embed="rId4" cstate="screen">
            <a:extLst>
              <a:ext uri="{28A0092B-C50C-407E-A947-70E740481C1C}">
                <a14:useLocalDpi xmlns:a14="http://schemas.microsoft.com/office/drawing/2010/main"/>
              </a:ext>
            </a:extLst>
          </a:blip>
          <a:srcRect/>
          <a:stretch/>
        </p:blipFill>
        <p:spPr bwMode="auto">
          <a:xfrm>
            <a:off x="5972644" y="466220"/>
            <a:ext cx="1119636" cy="630494"/>
          </a:xfrm>
          <a:prstGeom prst="rect">
            <a:avLst/>
          </a:prstGeom>
          <a:ln>
            <a:noFill/>
          </a:ln>
          <a:extLst>
            <a:ext uri="{53640926-AAD7-44D8-BBD7-CCE9431645EC}">
              <a14:shadowObscured xmlns:a14="http://schemas.microsoft.com/office/drawing/2010/main"/>
            </a:ext>
          </a:extLst>
        </p:spPr>
      </p:pic>
      <p:pic>
        <p:nvPicPr>
          <p:cNvPr id="16" name="Picture 15" descr="NTA 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9" name="Picture 8" descr="METROLINK-Logo-Outlined-RGB.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0" y="232651"/>
            <a:ext cx="4103440" cy="1274256"/>
          </a:xfrm>
          <a:prstGeom prst="rect">
            <a:avLst/>
          </a:prstGeom>
        </p:spPr>
      </p:pic>
      <p:sp>
        <p:nvSpPr>
          <p:cNvPr id="3" name="Rectangle 2"/>
          <p:cNvSpPr/>
          <p:nvPr/>
        </p:nvSpPr>
        <p:spPr>
          <a:xfrm>
            <a:off x="0" y="1663700"/>
            <a:ext cx="9144000" cy="876300"/>
          </a:xfrm>
          <a:prstGeom prst="rect">
            <a:avLst/>
          </a:prstGeom>
          <a:solidFill>
            <a:srgbClr val="19214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smtClean="0">
                <a:solidFill>
                  <a:schemeClr val="bg1">
                    <a:lumMod val="95000"/>
                  </a:schemeClr>
                </a:solidFill>
                <a:latin typeface="Trebuchet MS"/>
                <a:cs typeface="Trebuchet MS"/>
              </a:rPr>
              <a:t>   Project</a:t>
            </a:r>
            <a:endParaRPr lang="en-US" sz="3600" b="1" dirty="0">
              <a:solidFill>
                <a:schemeClr val="bg1">
                  <a:lumMod val="95000"/>
                </a:schemeClr>
              </a:solidFill>
              <a:latin typeface="Trebuchet MS"/>
              <a:cs typeface="Trebuchet MS"/>
            </a:endParaRPr>
          </a:p>
        </p:txBody>
      </p:sp>
    </p:spTree>
    <p:extLst>
      <p:ext uri="{BB962C8B-B14F-4D97-AF65-F5344CB8AC3E}">
        <p14:creationId xmlns:p14="http://schemas.microsoft.com/office/powerpoint/2010/main" val="271643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E9EE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etro Integration Map - 2027 Light Rail Final.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461615"/>
          </a:xfrm>
          <a:prstGeom prst="rect">
            <a:avLst/>
          </a:prstGeom>
        </p:spPr>
      </p:pic>
    </p:spTree>
    <p:extLst>
      <p:ext uri="{BB962C8B-B14F-4D97-AF65-F5344CB8AC3E}">
        <p14:creationId xmlns:p14="http://schemas.microsoft.com/office/powerpoint/2010/main" val="395593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271" y="1402522"/>
            <a:ext cx="8574726" cy="518347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1782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Icons 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356" y="4311701"/>
            <a:ext cx="2636230" cy="2207870"/>
          </a:xfrm>
          <a:prstGeom prst="rect">
            <a:avLst/>
          </a:prstGeom>
        </p:spPr>
      </p:pic>
      <p:pic>
        <p:nvPicPr>
          <p:cNvPr id="12" name="Picture 11"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sp>
        <p:nvSpPr>
          <p:cNvPr id="9" name="Parallelogram 8"/>
          <p:cNvSpPr/>
          <p:nvPr/>
        </p:nvSpPr>
        <p:spPr>
          <a:xfrm>
            <a:off x="0" y="1651400"/>
            <a:ext cx="6690516" cy="1374182"/>
          </a:xfrm>
          <a:prstGeom prst="parallelogram">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solidFill>
                  <a:schemeClr val="bg1"/>
                </a:solidFill>
                <a:latin typeface="Trebuchet MS"/>
                <a:cs typeface="Trebuchet MS"/>
              </a:rPr>
              <a:t>Rail Integration</a:t>
            </a:r>
            <a:endParaRPr lang="en-US" sz="2400" dirty="0">
              <a:solidFill>
                <a:schemeClr val="bg1"/>
              </a:solidFill>
              <a:latin typeface="Trebuchet MS"/>
              <a:cs typeface="Trebuchet MS"/>
            </a:endParaRPr>
          </a:p>
        </p:txBody>
      </p:sp>
    </p:spTree>
    <p:extLst>
      <p:ext uri="{BB962C8B-B14F-4D97-AF65-F5344CB8AC3E}">
        <p14:creationId xmlns:p14="http://schemas.microsoft.com/office/powerpoint/2010/main" val="1032416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E9EE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7" name="Picture 6" descr="MetroLink DART Expansion Map Proof 4.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554" y="0"/>
            <a:ext cx="4848393" cy="6858000"/>
          </a:xfrm>
          <a:prstGeom prst="rect">
            <a:avLst/>
          </a:prstGeom>
        </p:spPr>
      </p:pic>
    </p:spTree>
    <p:extLst>
      <p:ext uri="{BB962C8B-B14F-4D97-AF65-F5344CB8AC3E}">
        <p14:creationId xmlns:p14="http://schemas.microsoft.com/office/powerpoint/2010/main" val="332823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271" y="1402522"/>
            <a:ext cx="8574726" cy="518347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1782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Icons 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356" y="4311701"/>
            <a:ext cx="2636230" cy="2207870"/>
          </a:xfrm>
          <a:prstGeom prst="rect">
            <a:avLst/>
          </a:prstGeom>
        </p:spPr>
      </p:pic>
      <p:pic>
        <p:nvPicPr>
          <p:cNvPr id="11" name="Picture 10"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sp>
        <p:nvSpPr>
          <p:cNvPr id="9" name="Parallelogram 8"/>
          <p:cNvSpPr/>
          <p:nvPr/>
        </p:nvSpPr>
        <p:spPr>
          <a:xfrm>
            <a:off x="0" y="1651400"/>
            <a:ext cx="6690516" cy="1374182"/>
          </a:xfrm>
          <a:prstGeom prst="parallelogram">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solidFill>
                  <a:schemeClr val="bg1"/>
                </a:solidFill>
                <a:latin typeface="Trebuchet MS"/>
                <a:cs typeface="Trebuchet MS"/>
              </a:rPr>
              <a:t>GDA Public Transport Network</a:t>
            </a:r>
            <a:endParaRPr lang="en-US" sz="2400" dirty="0">
              <a:solidFill>
                <a:schemeClr val="bg1"/>
              </a:solidFill>
              <a:latin typeface="Trebuchet MS"/>
              <a:cs typeface="Trebuchet MS"/>
            </a:endParaRPr>
          </a:p>
        </p:txBody>
      </p:sp>
    </p:spTree>
    <p:extLst>
      <p:ext uri="{BB962C8B-B14F-4D97-AF65-F5344CB8AC3E}">
        <p14:creationId xmlns:p14="http://schemas.microsoft.com/office/powerpoint/2010/main" val="1032416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5" name="Picture 2" descr="H:\hugh\PRESENTATIONS\GRAPHICS\NTA public transport network in 2027 (LR+HR+Bu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7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oarding imag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9144000" cy="1782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082654" y="2018495"/>
            <a:ext cx="4366368" cy="1015663"/>
          </a:xfrm>
          <a:prstGeom prst="rect">
            <a:avLst/>
          </a:prstGeom>
          <a:noFill/>
        </p:spPr>
        <p:txBody>
          <a:bodyPr wrap="square" rtlCol="0">
            <a:spAutoFit/>
          </a:bodyPr>
          <a:lstStyle/>
          <a:p>
            <a:r>
              <a:rPr lang="en-US" sz="3600" b="1" dirty="0" err="1" smtClean="0">
                <a:solidFill>
                  <a:srgbClr val="6659B0">
                    <a:lumMod val="50000"/>
                  </a:srgbClr>
                </a:solidFill>
                <a:latin typeface="Trebuchet MS"/>
                <a:cs typeface="Trebuchet MS"/>
              </a:rPr>
              <a:t>MetroLink</a:t>
            </a:r>
            <a:r>
              <a:rPr lang="en-US" sz="3600" b="1" dirty="0" smtClean="0">
                <a:solidFill>
                  <a:srgbClr val="6659B0">
                    <a:lumMod val="50000"/>
                  </a:srgbClr>
                </a:solidFill>
                <a:latin typeface="Trebuchet MS"/>
                <a:cs typeface="Trebuchet MS"/>
              </a:rPr>
              <a:t> </a:t>
            </a:r>
            <a:br>
              <a:rPr lang="en-US" sz="3600" b="1" dirty="0" smtClean="0">
                <a:solidFill>
                  <a:srgbClr val="6659B0">
                    <a:lumMod val="50000"/>
                  </a:srgbClr>
                </a:solidFill>
                <a:latin typeface="Trebuchet MS"/>
                <a:cs typeface="Trebuchet MS"/>
              </a:rPr>
            </a:br>
            <a:endParaRPr lang="en-US" sz="2400" dirty="0">
              <a:solidFill>
                <a:srgbClr val="6659B0">
                  <a:lumMod val="50000"/>
                </a:srgbClr>
              </a:solidFill>
              <a:latin typeface="Trebuchet MS"/>
              <a:cs typeface="Trebuchet MS"/>
            </a:endParaRPr>
          </a:p>
        </p:txBody>
      </p:sp>
      <p:pic>
        <p:nvPicPr>
          <p:cNvPr id="12" name="Picture 11"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sp>
        <p:nvSpPr>
          <p:cNvPr id="11" name="Parallelogram 10"/>
          <p:cNvSpPr/>
          <p:nvPr/>
        </p:nvSpPr>
        <p:spPr>
          <a:xfrm>
            <a:off x="161723" y="1651400"/>
            <a:ext cx="6690516" cy="1374182"/>
          </a:xfrm>
          <a:prstGeom prst="parallelogram">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err="1" smtClean="0">
                <a:solidFill>
                  <a:schemeClr val="bg1">
                    <a:lumMod val="95000"/>
                  </a:schemeClr>
                </a:solidFill>
                <a:latin typeface="Trebuchet MS"/>
                <a:cs typeface="Trebuchet MS"/>
              </a:rPr>
              <a:t>MetroLink</a:t>
            </a:r>
            <a:r>
              <a:rPr lang="en-US" sz="3600" b="1" dirty="0" smtClean="0">
                <a:solidFill>
                  <a:schemeClr val="bg1">
                    <a:lumMod val="95000"/>
                  </a:schemeClr>
                </a:solidFill>
                <a:latin typeface="Trebuchet MS"/>
                <a:cs typeface="Trebuchet MS"/>
              </a:rPr>
              <a:t> Project</a:t>
            </a:r>
          </a:p>
        </p:txBody>
      </p:sp>
      <p:pic>
        <p:nvPicPr>
          <p:cNvPr id="10" name="Picture 9"/>
          <p:cNvPicPr/>
          <p:nvPr/>
        </p:nvPicPr>
        <p:blipFill rotWithShape="1">
          <a:blip r:embed="rId4" cstate="screen">
            <a:extLst>
              <a:ext uri="{28A0092B-C50C-407E-A947-70E740481C1C}">
                <a14:useLocalDpi xmlns:a14="http://schemas.microsoft.com/office/drawing/2010/main"/>
              </a:ext>
            </a:extLst>
          </a:blip>
          <a:srcRect/>
          <a:stretch/>
        </p:blipFill>
        <p:spPr bwMode="auto">
          <a:xfrm>
            <a:off x="5972644" y="466220"/>
            <a:ext cx="1119636" cy="6304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0830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E9EE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7625203-4B55-1E40-A7A7-DE5C582AC364}" type="slidenum">
              <a:rPr lang="en-US" smtClean="0"/>
              <a:t>16</a:t>
            </a:fld>
            <a:endParaRPr lang="en-US"/>
          </a:p>
        </p:txBody>
      </p:sp>
      <p:sp>
        <p:nvSpPr>
          <p:cNvPr id="7" name="TextBox 6"/>
          <p:cNvSpPr txBox="1"/>
          <p:nvPr/>
        </p:nvSpPr>
        <p:spPr>
          <a:xfrm>
            <a:off x="5159375" y="1213141"/>
            <a:ext cx="3698875" cy="3698449"/>
          </a:xfrm>
          <a:prstGeom prst="rect">
            <a:avLst/>
          </a:prstGeom>
          <a:noFill/>
        </p:spPr>
        <p:txBody>
          <a:bodyPr wrap="square" rtlCol="0">
            <a:spAutoFit/>
          </a:bodyPr>
          <a:lstStyle/>
          <a:p>
            <a:pPr algn="ctr">
              <a:spcAft>
                <a:spcPts val="1000"/>
              </a:spcAft>
            </a:pPr>
            <a:r>
              <a:rPr lang="en-US" sz="2800" dirty="0">
                <a:solidFill>
                  <a:srgbClr val="192146"/>
                </a:solidFill>
                <a:latin typeface="Trebuchet MS"/>
                <a:cs typeface="Trebuchet MS"/>
              </a:rPr>
              <a:t>Overall </a:t>
            </a:r>
            <a:r>
              <a:rPr lang="en-US" sz="2800" dirty="0" smtClean="0">
                <a:solidFill>
                  <a:srgbClr val="192146"/>
                </a:solidFill>
                <a:latin typeface="Trebuchet MS"/>
                <a:cs typeface="Trebuchet MS"/>
              </a:rPr>
              <a:t>Metro Scheme</a:t>
            </a:r>
          </a:p>
          <a:p>
            <a:pPr marL="285750" indent="-285750">
              <a:buFont typeface="Arial" pitchFamily="34" charset="0"/>
              <a:buChar char="•"/>
            </a:pPr>
            <a:r>
              <a:rPr lang="en-US" dirty="0" err="1" smtClean="0">
                <a:solidFill>
                  <a:srgbClr val="192146"/>
                </a:solidFill>
                <a:cs typeface="Trebuchet MS"/>
              </a:rPr>
              <a:t>MetroLink</a:t>
            </a:r>
            <a:r>
              <a:rPr lang="en-US" dirty="0" smtClean="0">
                <a:solidFill>
                  <a:srgbClr val="192146"/>
                </a:solidFill>
                <a:cs typeface="Trebuchet MS"/>
              </a:rPr>
              <a:t> comprises the previous scheme known as Metro North, running between Swords and St. Stephen’s Green, and what has been referred to as Metro South, extending from St. Stephen’s Green to Sandyford</a:t>
            </a:r>
          </a:p>
          <a:p>
            <a:pPr marL="285750" indent="-285750">
              <a:buFont typeface="Arial" pitchFamily="34" charset="0"/>
              <a:buChar char="•"/>
            </a:pPr>
            <a:endParaRPr lang="en-US" dirty="0" smtClean="0">
              <a:solidFill>
                <a:srgbClr val="192146"/>
              </a:solidFill>
              <a:cs typeface="Trebuchet MS"/>
            </a:endParaRPr>
          </a:p>
          <a:p>
            <a:pPr marL="285750" indent="-285750">
              <a:buFont typeface="Arial" pitchFamily="34" charset="0"/>
              <a:buChar char="•"/>
            </a:pPr>
            <a:r>
              <a:rPr lang="en-IE" dirty="0" smtClean="0">
                <a:solidFill>
                  <a:srgbClr val="192146"/>
                </a:solidFill>
                <a:cs typeface="Trebuchet MS"/>
              </a:rPr>
              <a:t>Delivers a </a:t>
            </a:r>
            <a:r>
              <a:rPr lang="en-IE" dirty="0">
                <a:solidFill>
                  <a:srgbClr val="192146"/>
                </a:solidFill>
                <a:cs typeface="Trebuchet MS"/>
              </a:rPr>
              <a:t>full north-south high capacity spine from Swords to </a:t>
            </a:r>
            <a:r>
              <a:rPr lang="en-IE" dirty="0" smtClean="0">
                <a:solidFill>
                  <a:srgbClr val="192146"/>
                </a:solidFill>
                <a:cs typeface="Trebuchet MS"/>
              </a:rPr>
              <a:t>Sandyford by 2027</a:t>
            </a:r>
          </a:p>
        </p:txBody>
      </p:sp>
      <p:pic>
        <p:nvPicPr>
          <p:cNvPr id="9" name="Picture 8"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10" name="Picture 9" descr="TII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2272" y="454772"/>
            <a:ext cx="948000" cy="627948"/>
          </a:xfrm>
          <a:prstGeom prst="rect">
            <a:avLst/>
          </a:prstGeom>
        </p:spPr>
      </p:pic>
      <p:pic>
        <p:nvPicPr>
          <p:cNvPr id="12" name="Picture 11" descr="MetroLink Base Map – Swords to Sandyford Solid Line Proof 6.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4846211" cy="6858000"/>
          </a:xfrm>
          <a:prstGeom prst="rect">
            <a:avLst/>
          </a:prstGeom>
        </p:spPr>
      </p:pic>
    </p:spTree>
    <p:extLst>
      <p:ext uri="{BB962C8B-B14F-4D97-AF65-F5344CB8AC3E}">
        <p14:creationId xmlns:p14="http://schemas.microsoft.com/office/powerpoint/2010/main" val="2652215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921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MetroLink Project Schedule and Key Facts A4 Insert Proof 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461615"/>
          </a:xfrm>
          <a:prstGeom prst="rect">
            <a:avLst/>
          </a:prstGeom>
        </p:spPr>
      </p:pic>
    </p:spTree>
    <p:extLst>
      <p:ext uri="{BB962C8B-B14F-4D97-AF65-F5344CB8AC3E}">
        <p14:creationId xmlns:p14="http://schemas.microsoft.com/office/powerpoint/2010/main" val="178855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5" y="1406593"/>
            <a:ext cx="8481392" cy="5186731"/>
          </a:xfrm>
          <a:prstGeom prst="rect">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92146"/>
              </a:solidFill>
            </a:endParaRPr>
          </a:p>
        </p:txBody>
      </p:sp>
      <p:sp>
        <p:nvSpPr>
          <p:cNvPr id="12" name="TextBox 11"/>
          <p:cNvSpPr txBox="1"/>
          <p:nvPr/>
        </p:nvSpPr>
        <p:spPr>
          <a:xfrm>
            <a:off x="331305" y="483772"/>
            <a:ext cx="5784487" cy="523220"/>
          </a:xfrm>
          <a:prstGeom prst="rect">
            <a:avLst/>
          </a:prstGeom>
          <a:noFill/>
        </p:spPr>
        <p:txBody>
          <a:bodyPr wrap="square" rtlCol="0">
            <a:spAutoFit/>
          </a:bodyPr>
          <a:lstStyle/>
          <a:p>
            <a:r>
              <a:rPr lang="en-US" sz="2800" dirty="0" smtClean="0">
                <a:solidFill>
                  <a:srgbClr val="192146"/>
                </a:solidFill>
                <a:latin typeface="Trebuchet MS"/>
                <a:cs typeface="Trebuchet MS"/>
              </a:rPr>
              <a:t>M50 to Swords</a:t>
            </a:r>
            <a:endParaRPr lang="en-US" dirty="0">
              <a:solidFill>
                <a:srgbClr val="192146"/>
              </a:solidFill>
            </a:endParaRPr>
          </a:p>
        </p:txBody>
      </p:sp>
      <p:sp>
        <p:nvSpPr>
          <p:cNvPr id="7" name="TextBox 6"/>
          <p:cNvSpPr txBox="1"/>
          <p:nvPr/>
        </p:nvSpPr>
        <p:spPr>
          <a:xfrm>
            <a:off x="5127625" y="1679894"/>
            <a:ext cx="3390042" cy="3908762"/>
          </a:xfrm>
          <a:prstGeom prst="rect">
            <a:avLst/>
          </a:prstGeom>
          <a:noFill/>
        </p:spPr>
        <p:txBody>
          <a:bodyPr wrap="square" rtlCol="0">
            <a:spAutoFit/>
          </a:bodyPr>
          <a:lstStyle/>
          <a:p>
            <a:pPr algn="ctr"/>
            <a:r>
              <a:rPr lang="en-US" sz="2400" dirty="0" smtClean="0">
                <a:solidFill>
                  <a:prstClr val="white"/>
                </a:solidFill>
                <a:latin typeface="Trebuchet MS"/>
                <a:cs typeface="Trebuchet MS"/>
              </a:rPr>
              <a:t>Key Points</a:t>
            </a:r>
            <a:endParaRPr lang="en-US" sz="1600" dirty="0">
              <a:solidFill>
                <a:prstClr val="white"/>
              </a:solidFill>
            </a:endParaRPr>
          </a:p>
          <a:p>
            <a:pPr marL="285750" indent="-285750">
              <a:buClr>
                <a:prstClr val="white"/>
              </a:buClr>
              <a:buFont typeface="Arial" pitchFamily="34" charset="0"/>
              <a:buChar char="•"/>
            </a:pPr>
            <a:endParaRPr lang="en-US" sz="1600" dirty="0" smtClean="0">
              <a:solidFill>
                <a:prstClr val="white"/>
              </a:solidFill>
            </a:endParaRPr>
          </a:p>
          <a:p>
            <a:pPr marL="285750" indent="-285750">
              <a:buClr>
                <a:prstClr val="white"/>
              </a:buClr>
              <a:buFont typeface="Arial" pitchFamily="34" charset="0"/>
              <a:buChar char="•"/>
            </a:pPr>
            <a:r>
              <a:rPr lang="en-US" sz="1600" dirty="0" smtClean="0">
                <a:solidFill>
                  <a:prstClr val="white"/>
                </a:solidFill>
              </a:rPr>
              <a:t>3,000 space park and ride site proposed at north end of the scheme</a:t>
            </a:r>
            <a:endParaRPr lang="en-US" sz="1600" dirty="0">
              <a:solidFill>
                <a:prstClr val="white"/>
              </a:solidFill>
            </a:endParaRPr>
          </a:p>
          <a:p>
            <a:pPr>
              <a:buClr>
                <a:prstClr val="white"/>
              </a:buClr>
            </a:pPr>
            <a:endParaRPr lang="en-US" sz="1600" dirty="0" smtClean="0">
              <a:solidFill>
                <a:prstClr val="white"/>
              </a:solidFill>
            </a:endParaRPr>
          </a:p>
          <a:p>
            <a:pPr marL="285750" indent="-285750">
              <a:buClr>
                <a:prstClr val="white"/>
              </a:buClr>
              <a:buFont typeface="Arial" pitchFamily="34" charset="0"/>
              <a:buChar char="•"/>
            </a:pPr>
            <a:r>
              <a:rPr lang="en-US" sz="1600" dirty="0">
                <a:solidFill>
                  <a:prstClr val="white"/>
                </a:solidFill>
              </a:rPr>
              <a:t>Metro remains in bored tunnel until just south of </a:t>
            </a:r>
            <a:r>
              <a:rPr lang="en-US" sz="1600" dirty="0" smtClean="0">
                <a:solidFill>
                  <a:prstClr val="white"/>
                </a:solidFill>
              </a:rPr>
              <a:t>Swords</a:t>
            </a:r>
          </a:p>
          <a:p>
            <a:pPr>
              <a:buClr>
                <a:prstClr val="white"/>
              </a:buClr>
            </a:pPr>
            <a:endParaRPr lang="en-US" sz="1600" dirty="0">
              <a:solidFill>
                <a:prstClr val="white"/>
              </a:solidFill>
            </a:endParaRPr>
          </a:p>
          <a:p>
            <a:pPr marL="285750" indent="-285750">
              <a:buClr>
                <a:prstClr val="white"/>
              </a:buClr>
              <a:buFont typeface="Arial" pitchFamily="34" charset="0"/>
              <a:buChar char="•"/>
            </a:pPr>
            <a:r>
              <a:rPr lang="en-US" sz="1600" dirty="0">
                <a:solidFill>
                  <a:prstClr val="white"/>
                </a:solidFill>
              </a:rPr>
              <a:t>Route remains on the R132 Swords Bypass but as an elevated metro running above the </a:t>
            </a:r>
            <a:r>
              <a:rPr lang="en-US" sz="1600" dirty="0" smtClean="0">
                <a:solidFill>
                  <a:prstClr val="white"/>
                </a:solidFill>
              </a:rPr>
              <a:t>median</a:t>
            </a:r>
            <a:endParaRPr lang="en-US" sz="1600" dirty="0">
              <a:solidFill>
                <a:prstClr val="white"/>
              </a:solidFill>
            </a:endParaRPr>
          </a:p>
          <a:p>
            <a:pPr>
              <a:buClr>
                <a:prstClr val="white"/>
              </a:buClr>
            </a:pPr>
            <a:endParaRPr lang="en-US" sz="1600" dirty="0" smtClean="0">
              <a:solidFill>
                <a:prstClr val="white"/>
              </a:solidFill>
            </a:endParaRPr>
          </a:p>
          <a:p>
            <a:pPr>
              <a:buClr>
                <a:prstClr val="white"/>
              </a:buClr>
            </a:pPr>
            <a:endParaRPr lang="en-US" sz="1600" dirty="0">
              <a:solidFill>
                <a:prstClr val="white"/>
              </a:solidFill>
            </a:endParaRPr>
          </a:p>
          <a:p>
            <a:r>
              <a:rPr lang="en-US" sz="1600" dirty="0" smtClean="0">
                <a:solidFill>
                  <a:prstClr val="white"/>
                </a:solidFill>
              </a:rPr>
              <a:t> </a:t>
            </a:r>
            <a:endParaRPr lang="en-US" sz="1600" dirty="0">
              <a:solidFill>
                <a:prstClr val="white"/>
              </a:solidFill>
              <a:latin typeface="Trebuchet MS"/>
              <a:cs typeface="Trebuchet MS"/>
            </a:endParaRPr>
          </a:p>
        </p:txBody>
      </p:sp>
      <p:pic>
        <p:nvPicPr>
          <p:cNvPr id="13" name="Picture 12"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5972644" y="466220"/>
            <a:ext cx="1119636" cy="630494"/>
          </a:xfrm>
          <a:prstGeom prst="rect">
            <a:avLst/>
          </a:prstGeom>
          <a:ln>
            <a:noFill/>
          </a:ln>
          <a:extLst>
            <a:ext uri="{53640926-AAD7-44D8-BBD7-CCE9431645EC}">
              <a14:shadowObscured xmlns:a14="http://schemas.microsoft.com/office/drawing/2010/main"/>
            </a:ext>
          </a:extLst>
        </p:spPr>
      </p:pic>
      <p:pic>
        <p:nvPicPr>
          <p:cNvPr id="2" name="Picture 1" descr="MetroLink Route Map - M50 to Swords sec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150" y="1679894"/>
            <a:ext cx="3467100" cy="4635500"/>
          </a:xfrm>
          <a:prstGeom prst="rect">
            <a:avLst/>
          </a:prstGeom>
        </p:spPr>
      </p:pic>
    </p:spTree>
    <p:extLst>
      <p:ext uri="{BB962C8B-B14F-4D97-AF65-F5344CB8AC3E}">
        <p14:creationId xmlns:p14="http://schemas.microsoft.com/office/powerpoint/2010/main" val="107956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5" y="1406593"/>
            <a:ext cx="8481392" cy="5186731"/>
          </a:xfrm>
          <a:prstGeom prst="rect">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331305" y="483772"/>
            <a:ext cx="5784487" cy="800219"/>
          </a:xfrm>
          <a:prstGeom prst="rect">
            <a:avLst/>
          </a:prstGeom>
          <a:noFill/>
        </p:spPr>
        <p:txBody>
          <a:bodyPr wrap="square" rtlCol="0">
            <a:spAutoFit/>
          </a:bodyPr>
          <a:lstStyle/>
          <a:p>
            <a:r>
              <a:rPr lang="en-US" sz="2800" dirty="0" smtClean="0">
                <a:solidFill>
                  <a:srgbClr val="192146"/>
                </a:solidFill>
                <a:latin typeface="Trebuchet MS"/>
                <a:cs typeface="Trebuchet MS"/>
              </a:rPr>
              <a:t>City Centre to M50 Section</a:t>
            </a:r>
            <a:endParaRPr lang="en-US" sz="2800" dirty="0">
              <a:solidFill>
                <a:srgbClr val="192146"/>
              </a:solidFill>
              <a:latin typeface="Trebuchet MS"/>
              <a:cs typeface="Trebuchet MS"/>
            </a:endParaRPr>
          </a:p>
          <a:p>
            <a:endParaRPr lang="en-US" dirty="0">
              <a:solidFill>
                <a:prstClr val="black"/>
              </a:solidFill>
            </a:endParaRPr>
          </a:p>
        </p:txBody>
      </p:sp>
      <p:sp>
        <p:nvSpPr>
          <p:cNvPr id="7" name="TextBox 6"/>
          <p:cNvSpPr txBox="1"/>
          <p:nvPr/>
        </p:nvSpPr>
        <p:spPr>
          <a:xfrm>
            <a:off x="5254624" y="1611172"/>
            <a:ext cx="3358293" cy="4893647"/>
          </a:xfrm>
          <a:prstGeom prst="rect">
            <a:avLst/>
          </a:prstGeom>
          <a:noFill/>
        </p:spPr>
        <p:txBody>
          <a:bodyPr wrap="square" rtlCol="0">
            <a:spAutoFit/>
          </a:bodyPr>
          <a:lstStyle/>
          <a:p>
            <a:pPr algn="ctr"/>
            <a:r>
              <a:rPr lang="en-US" sz="2400" dirty="0" smtClean="0">
                <a:solidFill>
                  <a:prstClr val="white"/>
                </a:solidFill>
                <a:latin typeface="Trebuchet MS"/>
                <a:cs typeface="Trebuchet MS"/>
              </a:rPr>
              <a:t>Key Points</a:t>
            </a:r>
          </a:p>
          <a:p>
            <a:pPr marL="285750" indent="-285750">
              <a:buClr>
                <a:prstClr val="white"/>
              </a:buClr>
              <a:buFont typeface="Arial" pitchFamily="34" charset="0"/>
              <a:buChar char="•"/>
            </a:pPr>
            <a:endParaRPr lang="en-US" sz="1600" dirty="0" smtClean="0">
              <a:solidFill>
                <a:prstClr val="white"/>
              </a:solidFill>
            </a:endParaRPr>
          </a:p>
          <a:p>
            <a:pPr marL="285750" indent="-285750">
              <a:buClr>
                <a:prstClr val="white"/>
              </a:buClr>
              <a:buFont typeface="Arial" pitchFamily="34" charset="0"/>
              <a:buChar char="•"/>
            </a:pPr>
            <a:r>
              <a:rPr lang="en-US" sz="1600" dirty="0">
                <a:solidFill>
                  <a:prstClr val="white"/>
                </a:solidFill>
              </a:rPr>
              <a:t>Optimum route is </a:t>
            </a:r>
            <a:r>
              <a:rPr lang="en-US" sz="1600" dirty="0" smtClean="0">
                <a:solidFill>
                  <a:prstClr val="white"/>
                </a:solidFill>
              </a:rPr>
              <a:t>via </a:t>
            </a:r>
            <a:r>
              <a:rPr lang="en-US" sz="1600" dirty="0" err="1">
                <a:solidFill>
                  <a:prstClr val="white"/>
                </a:solidFill>
              </a:rPr>
              <a:t>Phibsborough</a:t>
            </a:r>
            <a:r>
              <a:rPr lang="en-US" sz="1600" dirty="0">
                <a:solidFill>
                  <a:prstClr val="white"/>
                </a:solidFill>
              </a:rPr>
              <a:t> </a:t>
            </a:r>
            <a:r>
              <a:rPr lang="en-US" sz="1600" dirty="0" smtClean="0">
                <a:solidFill>
                  <a:prstClr val="white"/>
                </a:solidFill>
              </a:rPr>
              <a:t>with a station at Cross </a:t>
            </a:r>
            <a:r>
              <a:rPr lang="en-US" sz="1600" dirty="0">
                <a:solidFill>
                  <a:prstClr val="white"/>
                </a:solidFill>
              </a:rPr>
              <a:t>Guns Bridge – previous </a:t>
            </a:r>
            <a:r>
              <a:rPr lang="en-US" sz="1600" dirty="0" smtClean="0">
                <a:solidFill>
                  <a:prstClr val="white"/>
                </a:solidFill>
              </a:rPr>
              <a:t>corridor </a:t>
            </a:r>
            <a:r>
              <a:rPr lang="en-US" sz="1600" dirty="0">
                <a:solidFill>
                  <a:prstClr val="white"/>
                </a:solidFill>
              </a:rPr>
              <a:t>was via </a:t>
            </a:r>
            <a:r>
              <a:rPr lang="en-US" sz="1600" dirty="0" err="1">
                <a:solidFill>
                  <a:prstClr val="white"/>
                </a:solidFill>
              </a:rPr>
              <a:t>Drumcondra</a:t>
            </a:r>
            <a:r>
              <a:rPr lang="en-US" sz="1600" dirty="0">
                <a:solidFill>
                  <a:prstClr val="white"/>
                </a:solidFill>
              </a:rPr>
              <a:t> Rail Station. </a:t>
            </a:r>
            <a:r>
              <a:rPr lang="en-US" sz="1600" dirty="0" smtClean="0">
                <a:solidFill>
                  <a:prstClr val="white"/>
                </a:solidFill>
              </a:rPr>
              <a:t> This integrates better with the DART proposals and provides a very good interchange facility between two rail lines and metro</a:t>
            </a:r>
          </a:p>
          <a:p>
            <a:pPr marL="285750" indent="-285750">
              <a:buClr>
                <a:prstClr val="white"/>
              </a:buClr>
              <a:buFont typeface="Arial" pitchFamily="34" charset="0"/>
              <a:buChar char="•"/>
            </a:pPr>
            <a:endParaRPr lang="en-US" sz="1600" dirty="0">
              <a:solidFill>
                <a:prstClr val="white"/>
              </a:solidFill>
            </a:endParaRPr>
          </a:p>
          <a:p>
            <a:pPr marL="285750" indent="-285750">
              <a:buClr>
                <a:prstClr val="white"/>
              </a:buClr>
              <a:buFont typeface="Arial" pitchFamily="34" charset="0"/>
              <a:buChar char="•"/>
            </a:pPr>
            <a:r>
              <a:rPr lang="en-US" sz="1600" dirty="0" smtClean="0">
                <a:solidFill>
                  <a:prstClr val="white"/>
                </a:solidFill>
              </a:rPr>
              <a:t>Metro is in bored tunnel all through this area</a:t>
            </a:r>
          </a:p>
          <a:p>
            <a:pPr marL="285750" indent="-285750">
              <a:buClr>
                <a:prstClr val="white"/>
              </a:buClr>
              <a:buFont typeface="Arial" pitchFamily="34" charset="0"/>
              <a:buChar char="•"/>
            </a:pPr>
            <a:endParaRPr lang="en-US" sz="1600" dirty="0">
              <a:solidFill>
                <a:prstClr val="white"/>
              </a:solidFill>
            </a:endParaRPr>
          </a:p>
          <a:p>
            <a:pPr marL="285750" indent="-285750">
              <a:buClr>
                <a:prstClr val="white"/>
              </a:buClr>
              <a:buFont typeface="Arial" pitchFamily="34" charset="0"/>
              <a:buChar char="•"/>
            </a:pPr>
            <a:endParaRPr lang="en-US" sz="1600" dirty="0" smtClean="0">
              <a:solidFill>
                <a:prstClr val="white"/>
              </a:solidFill>
            </a:endParaRPr>
          </a:p>
          <a:p>
            <a:pPr marL="285750" indent="-285750">
              <a:buClr>
                <a:prstClr val="white"/>
              </a:buClr>
              <a:buFont typeface="Arial" pitchFamily="34" charset="0"/>
              <a:buChar char="•"/>
            </a:pPr>
            <a:endParaRPr lang="en-US" sz="1600" dirty="0" smtClean="0">
              <a:solidFill>
                <a:prstClr val="white"/>
              </a:solidFill>
            </a:endParaRPr>
          </a:p>
          <a:p>
            <a:pPr>
              <a:buClr>
                <a:prstClr val="white"/>
              </a:buClr>
            </a:pPr>
            <a:endParaRPr lang="en-US" sz="1600" dirty="0">
              <a:solidFill>
                <a:prstClr val="white"/>
              </a:solidFill>
            </a:endParaRPr>
          </a:p>
          <a:p>
            <a:r>
              <a:rPr lang="en-US" sz="1600" dirty="0" smtClean="0">
                <a:solidFill>
                  <a:prstClr val="white"/>
                </a:solidFill>
              </a:rPr>
              <a:t> </a:t>
            </a:r>
            <a:endParaRPr lang="en-US" sz="1600" dirty="0">
              <a:solidFill>
                <a:prstClr val="white"/>
              </a:solidFill>
              <a:latin typeface="Trebuchet MS"/>
              <a:cs typeface="Trebuchet MS"/>
            </a:endParaRPr>
          </a:p>
        </p:txBody>
      </p:sp>
      <p:pic>
        <p:nvPicPr>
          <p:cNvPr id="13" name="Picture 12"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5972644" y="466220"/>
            <a:ext cx="1119636" cy="630494"/>
          </a:xfrm>
          <a:prstGeom prst="rect">
            <a:avLst/>
          </a:prstGeom>
          <a:ln>
            <a:noFill/>
          </a:ln>
          <a:extLst>
            <a:ext uri="{53640926-AAD7-44D8-BBD7-CCE9431645EC}">
              <a14:shadowObscured xmlns:a14="http://schemas.microsoft.com/office/drawing/2010/main"/>
            </a:ext>
          </a:extLst>
        </p:spPr>
      </p:pic>
      <p:pic>
        <p:nvPicPr>
          <p:cNvPr id="2" name="Picture 1" descr="MetroLink Route Map - City Centre to M50 sec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0063" y="1611172"/>
            <a:ext cx="4460874" cy="3345656"/>
          </a:xfrm>
          <a:prstGeom prst="rect">
            <a:avLst/>
          </a:prstGeom>
        </p:spPr>
      </p:pic>
    </p:spTree>
    <p:extLst>
      <p:ext uri="{BB962C8B-B14F-4D97-AF65-F5344CB8AC3E}">
        <p14:creationId xmlns:p14="http://schemas.microsoft.com/office/powerpoint/2010/main" val="359586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5" y="1406593"/>
            <a:ext cx="8481392" cy="5186731"/>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331305" y="483772"/>
            <a:ext cx="6721903" cy="800219"/>
          </a:xfrm>
          <a:prstGeom prst="rect">
            <a:avLst/>
          </a:prstGeom>
          <a:noFill/>
        </p:spPr>
        <p:txBody>
          <a:bodyPr wrap="square" rtlCol="0">
            <a:spAutoFit/>
          </a:bodyPr>
          <a:lstStyle/>
          <a:p>
            <a:r>
              <a:rPr lang="en-US" sz="2800" dirty="0" smtClean="0">
                <a:solidFill>
                  <a:srgbClr val="192146"/>
                </a:solidFill>
                <a:latin typeface="Trebuchet MS"/>
                <a:cs typeface="Trebuchet MS"/>
              </a:rPr>
              <a:t>National Development Plan 2017 - 2027</a:t>
            </a:r>
            <a:endParaRPr lang="en-US" sz="2800" dirty="0">
              <a:solidFill>
                <a:srgbClr val="192146"/>
              </a:solidFill>
              <a:latin typeface="Trebuchet MS"/>
              <a:cs typeface="Trebuchet MS"/>
            </a:endParaRPr>
          </a:p>
          <a:p>
            <a:endParaRPr lang="en-US" dirty="0">
              <a:solidFill>
                <a:prstClr val="black"/>
              </a:solidFill>
            </a:endParaRPr>
          </a:p>
        </p:txBody>
      </p:sp>
      <p:sp>
        <p:nvSpPr>
          <p:cNvPr id="7" name="TextBox 6"/>
          <p:cNvSpPr txBox="1"/>
          <p:nvPr/>
        </p:nvSpPr>
        <p:spPr>
          <a:xfrm>
            <a:off x="665018" y="1768578"/>
            <a:ext cx="7947899" cy="4278094"/>
          </a:xfrm>
          <a:prstGeom prst="rect">
            <a:avLst/>
          </a:prstGeom>
          <a:noFill/>
        </p:spPr>
        <p:txBody>
          <a:bodyPr wrap="square" rtlCol="0">
            <a:spAutoFit/>
          </a:bodyPr>
          <a:lstStyle/>
          <a:p>
            <a:r>
              <a:rPr lang="en-US" sz="2800" dirty="0" smtClean="0">
                <a:solidFill>
                  <a:schemeClr val="bg1"/>
                </a:solidFill>
                <a:latin typeface="Trebuchet MS"/>
                <a:cs typeface="Trebuchet MS"/>
              </a:rPr>
              <a:t>Key Public Transport Projects</a:t>
            </a:r>
          </a:p>
          <a:p>
            <a:pPr marL="285750" indent="-285750">
              <a:buClr>
                <a:schemeClr val="bg1"/>
              </a:buClr>
              <a:buFont typeface="Arial" pitchFamily="34" charset="0"/>
              <a:buChar char="•"/>
            </a:pPr>
            <a:endParaRPr lang="en-US" sz="1600" dirty="0" smtClean="0">
              <a:solidFill>
                <a:schemeClr val="bg1"/>
              </a:solidFill>
            </a:endParaRPr>
          </a:p>
          <a:p>
            <a:pPr marL="285750" indent="-285750">
              <a:buClr>
                <a:schemeClr val="bg1"/>
              </a:buClr>
              <a:buFont typeface="Arial" pitchFamily="34" charset="0"/>
              <a:buChar char="•"/>
            </a:pPr>
            <a:endParaRPr lang="en-US" sz="1600" dirty="0">
              <a:solidFill>
                <a:schemeClr val="bg1"/>
              </a:solidFill>
            </a:endParaRPr>
          </a:p>
          <a:p>
            <a:pPr marL="285750" indent="-285750">
              <a:buClr>
                <a:schemeClr val="bg1"/>
              </a:buClr>
              <a:buFont typeface="Arial" pitchFamily="34" charset="0"/>
              <a:buChar char="•"/>
            </a:pPr>
            <a:r>
              <a:rPr lang="en-US" sz="2800" dirty="0" err="1">
                <a:solidFill>
                  <a:schemeClr val="bg1"/>
                </a:solidFill>
              </a:rPr>
              <a:t>BusConnects</a:t>
            </a:r>
            <a:r>
              <a:rPr lang="en-US" sz="2800" dirty="0">
                <a:solidFill>
                  <a:schemeClr val="bg1"/>
                </a:solidFill>
              </a:rPr>
              <a:t> </a:t>
            </a:r>
          </a:p>
          <a:p>
            <a:pPr marL="285750" indent="-285750">
              <a:buClr>
                <a:schemeClr val="bg1"/>
              </a:buClr>
              <a:buFont typeface="Arial" pitchFamily="34" charset="0"/>
              <a:buChar char="•"/>
            </a:pPr>
            <a:endParaRPr lang="en-US" sz="2800" dirty="0" smtClean="0">
              <a:solidFill>
                <a:schemeClr val="bg1"/>
              </a:solidFill>
            </a:endParaRPr>
          </a:p>
          <a:p>
            <a:pPr marL="285750" indent="-285750">
              <a:buClr>
                <a:schemeClr val="bg1"/>
              </a:buClr>
              <a:buFont typeface="Arial" pitchFamily="34" charset="0"/>
              <a:buChar char="•"/>
            </a:pPr>
            <a:r>
              <a:rPr lang="en-US" sz="2800" dirty="0">
                <a:solidFill>
                  <a:schemeClr val="bg1"/>
                </a:solidFill>
              </a:rPr>
              <a:t>DART Expansion</a:t>
            </a:r>
          </a:p>
          <a:p>
            <a:pPr marL="285750" indent="-285750">
              <a:buClr>
                <a:schemeClr val="bg1"/>
              </a:buClr>
              <a:buFont typeface="Arial" pitchFamily="34" charset="0"/>
              <a:buChar char="•"/>
            </a:pPr>
            <a:endParaRPr lang="en-US" sz="2800" dirty="0" smtClean="0">
              <a:solidFill>
                <a:schemeClr val="bg1"/>
              </a:solidFill>
            </a:endParaRPr>
          </a:p>
          <a:p>
            <a:pPr marL="285750" indent="-285750">
              <a:buClr>
                <a:schemeClr val="bg1"/>
              </a:buClr>
              <a:buFont typeface="Arial" pitchFamily="34" charset="0"/>
              <a:buChar char="•"/>
            </a:pPr>
            <a:r>
              <a:rPr lang="en-US" sz="2800" dirty="0" err="1" smtClean="0">
                <a:solidFill>
                  <a:schemeClr val="bg1"/>
                </a:solidFill>
              </a:rPr>
              <a:t>Metrolink</a:t>
            </a:r>
            <a:endParaRPr lang="en-US" sz="2800" dirty="0" smtClean="0">
              <a:solidFill>
                <a:schemeClr val="bg1"/>
              </a:solidFill>
            </a:endParaRPr>
          </a:p>
          <a:p>
            <a:pPr>
              <a:buClr>
                <a:schemeClr val="bg1"/>
              </a:buClr>
            </a:pPr>
            <a:endParaRPr lang="en-US" sz="2800" dirty="0" smtClean="0">
              <a:solidFill>
                <a:schemeClr val="bg1"/>
              </a:solidFill>
            </a:endParaRPr>
          </a:p>
          <a:p>
            <a:pPr marL="285750" indent="-285750">
              <a:buClr>
                <a:schemeClr val="bg1"/>
              </a:buClr>
              <a:buFont typeface="Arial" pitchFamily="34" charset="0"/>
              <a:buChar char="•"/>
            </a:pPr>
            <a:r>
              <a:rPr lang="en-US" sz="2800" dirty="0" smtClean="0">
                <a:solidFill>
                  <a:schemeClr val="bg1"/>
                </a:solidFill>
              </a:rPr>
              <a:t>Cycling</a:t>
            </a:r>
          </a:p>
          <a:p>
            <a:r>
              <a:rPr lang="en-US" sz="1600" dirty="0" smtClean="0">
                <a:solidFill>
                  <a:schemeClr val="bg1"/>
                </a:solidFill>
              </a:rPr>
              <a:t> </a:t>
            </a:r>
            <a:endParaRPr lang="en-US" sz="1600" dirty="0">
              <a:solidFill>
                <a:schemeClr val="bg1"/>
              </a:solidFill>
              <a:latin typeface="Trebuchet MS"/>
              <a:cs typeface="Trebuchet MS"/>
            </a:endParaRPr>
          </a:p>
        </p:txBody>
      </p:sp>
      <p:pic>
        <p:nvPicPr>
          <p:cNvPr id="10" name="Picture 9"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spTree>
    <p:extLst>
      <p:ext uri="{BB962C8B-B14F-4D97-AF65-F5344CB8AC3E}">
        <p14:creationId xmlns:p14="http://schemas.microsoft.com/office/powerpoint/2010/main" val="303118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1305" y="1406593"/>
            <a:ext cx="8481392" cy="5186731"/>
          </a:xfrm>
          <a:prstGeom prst="rect">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331304" y="431057"/>
            <a:ext cx="5231295" cy="523220"/>
          </a:xfrm>
          <a:prstGeom prst="rect">
            <a:avLst/>
          </a:prstGeom>
          <a:noFill/>
        </p:spPr>
        <p:txBody>
          <a:bodyPr wrap="square" rtlCol="0">
            <a:spAutoFit/>
          </a:bodyPr>
          <a:lstStyle/>
          <a:p>
            <a:r>
              <a:rPr lang="en-US" sz="2800" dirty="0" smtClean="0">
                <a:solidFill>
                  <a:srgbClr val="192146"/>
                </a:solidFill>
                <a:latin typeface="Trebuchet MS"/>
                <a:cs typeface="Trebuchet MS"/>
              </a:rPr>
              <a:t>City Centre Section </a:t>
            </a:r>
            <a:endParaRPr lang="en-US" dirty="0">
              <a:solidFill>
                <a:srgbClr val="192146"/>
              </a:solidFill>
            </a:endParaRPr>
          </a:p>
        </p:txBody>
      </p:sp>
      <p:sp>
        <p:nvSpPr>
          <p:cNvPr id="7" name="TextBox 6"/>
          <p:cNvSpPr txBox="1"/>
          <p:nvPr/>
        </p:nvSpPr>
        <p:spPr>
          <a:xfrm>
            <a:off x="5293719" y="1593953"/>
            <a:ext cx="3284841" cy="4745915"/>
          </a:xfrm>
          <a:prstGeom prst="rect">
            <a:avLst/>
          </a:prstGeom>
          <a:noFill/>
        </p:spPr>
        <p:txBody>
          <a:bodyPr wrap="square" rtlCol="0">
            <a:spAutoFit/>
          </a:bodyPr>
          <a:lstStyle/>
          <a:p>
            <a:pPr algn="ctr"/>
            <a:r>
              <a:rPr lang="en-US" sz="2400" dirty="0" smtClean="0">
                <a:solidFill>
                  <a:schemeClr val="bg1"/>
                </a:solidFill>
                <a:latin typeface="Trebuchet MS"/>
                <a:cs typeface="Trebuchet MS"/>
              </a:rPr>
              <a:t>Key Points</a:t>
            </a:r>
          </a:p>
          <a:p>
            <a:pPr marL="285750" indent="-285750">
              <a:lnSpc>
                <a:spcPct val="120000"/>
              </a:lnSpc>
              <a:buClr>
                <a:schemeClr val="bg1"/>
              </a:buClr>
              <a:buFont typeface="Arial" pitchFamily="34" charset="0"/>
              <a:buChar char="•"/>
            </a:pPr>
            <a:r>
              <a:rPr lang="en-US" sz="1600" dirty="0" smtClean="0">
                <a:solidFill>
                  <a:schemeClr val="bg1"/>
                </a:solidFill>
              </a:rPr>
              <a:t>Avoids duplicating line of Luas Cross City</a:t>
            </a:r>
          </a:p>
          <a:p>
            <a:pPr marL="285750" indent="-285750">
              <a:buClr>
                <a:schemeClr val="bg1"/>
              </a:buClr>
              <a:buFont typeface="Arial" pitchFamily="34" charset="0"/>
              <a:buChar char="•"/>
            </a:pPr>
            <a:endParaRPr lang="en-US" sz="1600" dirty="0">
              <a:solidFill>
                <a:schemeClr val="bg1"/>
              </a:solidFill>
            </a:endParaRPr>
          </a:p>
          <a:p>
            <a:pPr marL="285750" indent="-285750">
              <a:buClr>
                <a:schemeClr val="bg1"/>
              </a:buClr>
              <a:buFont typeface="Arial" pitchFamily="34" charset="0"/>
              <a:buChar char="•"/>
            </a:pPr>
            <a:r>
              <a:rPr lang="en-US" sz="1600" dirty="0" smtClean="0">
                <a:solidFill>
                  <a:schemeClr val="bg1"/>
                </a:solidFill>
              </a:rPr>
              <a:t>Doesn’t terminate at St. Stephen’s Green – connects to Green Line at </a:t>
            </a:r>
            <a:r>
              <a:rPr lang="en-US" sz="1600" dirty="0" err="1" smtClean="0">
                <a:solidFill>
                  <a:schemeClr val="bg1"/>
                </a:solidFill>
              </a:rPr>
              <a:t>Charlemont</a:t>
            </a:r>
            <a:endParaRPr lang="en-US" sz="1600" dirty="0" smtClean="0">
              <a:solidFill>
                <a:schemeClr val="bg1"/>
              </a:solidFill>
            </a:endParaRPr>
          </a:p>
          <a:p>
            <a:pPr marL="285750" indent="-285750">
              <a:buClr>
                <a:schemeClr val="bg1"/>
              </a:buClr>
              <a:buFont typeface="Arial" pitchFamily="34" charset="0"/>
              <a:buChar char="•"/>
            </a:pPr>
            <a:endParaRPr lang="en-US" sz="1600" dirty="0">
              <a:solidFill>
                <a:schemeClr val="bg1"/>
              </a:solidFill>
            </a:endParaRPr>
          </a:p>
          <a:p>
            <a:pPr marL="285750" indent="-285750">
              <a:buClr>
                <a:schemeClr val="bg1"/>
              </a:buClr>
              <a:buFont typeface="Arial" pitchFamily="34" charset="0"/>
              <a:buChar char="•"/>
            </a:pPr>
            <a:r>
              <a:rPr lang="en-US" sz="1600" dirty="0" smtClean="0">
                <a:solidFill>
                  <a:schemeClr val="bg1"/>
                </a:solidFill>
              </a:rPr>
              <a:t>Links to DART system at Tara Station</a:t>
            </a:r>
          </a:p>
          <a:p>
            <a:pPr marL="285750" indent="-285750">
              <a:buClr>
                <a:schemeClr val="bg1"/>
              </a:buClr>
              <a:buFont typeface="Arial" pitchFamily="34" charset="0"/>
              <a:buChar char="•"/>
            </a:pPr>
            <a:endParaRPr lang="en-US" sz="1600" dirty="0">
              <a:solidFill>
                <a:schemeClr val="bg1"/>
              </a:solidFill>
            </a:endParaRPr>
          </a:p>
          <a:p>
            <a:pPr marL="285750" indent="-285750">
              <a:buClr>
                <a:schemeClr val="bg1"/>
              </a:buClr>
              <a:buFont typeface="Arial" pitchFamily="34" charset="0"/>
              <a:buChar char="•"/>
            </a:pPr>
            <a:r>
              <a:rPr lang="en-US" sz="1600" dirty="0" smtClean="0">
                <a:solidFill>
                  <a:schemeClr val="bg1"/>
                </a:solidFill>
              </a:rPr>
              <a:t>Core city </a:t>
            </a:r>
            <a:r>
              <a:rPr lang="en-US" sz="1600" dirty="0" err="1" smtClean="0">
                <a:solidFill>
                  <a:schemeClr val="bg1"/>
                </a:solidFill>
              </a:rPr>
              <a:t>centre</a:t>
            </a:r>
            <a:r>
              <a:rPr lang="en-US" sz="1600" dirty="0" smtClean="0">
                <a:solidFill>
                  <a:schemeClr val="bg1"/>
                </a:solidFill>
              </a:rPr>
              <a:t> stations are at St Stephen’s Green East, Tara Street and O’Connell Street</a:t>
            </a:r>
          </a:p>
          <a:p>
            <a:pPr marL="285750" indent="-285750">
              <a:buClr>
                <a:schemeClr val="bg1"/>
              </a:buClr>
              <a:buFont typeface="Arial" pitchFamily="34" charset="0"/>
              <a:buChar char="•"/>
            </a:pPr>
            <a:endParaRPr lang="en-US" sz="1600" dirty="0" smtClean="0">
              <a:solidFill>
                <a:schemeClr val="bg1"/>
              </a:solidFill>
            </a:endParaRPr>
          </a:p>
          <a:p>
            <a:pPr marL="285750" indent="-285750">
              <a:buClr>
                <a:schemeClr val="bg1"/>
              </a:buClr>
              <a:buFont typeface="Arial" pitchFamily="34" charset="0"/>
              <a:buChar char="•"/>
            </a:pPr>
            <a:r>
              <a:rPr lang="en-US" sz="1600" dirty="0" smtClean="0">
                <a:solidFill>
                  <a:schemeClr val="bg1"/>
                </a:solidFill>
              </a:rPr>
              <a:t>Avoids major interference with St. Stephen’s Green</a:t>
            </a:r>
            <a:endParaRPr lang="en-US" sz="1600" dirty="0">
              <a:solidFill>
                <a:schemeClr val="bg1"/>
              </a:solidFill>
            </a:endParaRPr>
          </a:p>
          <a:p>
            <a:r>
              <a:rPr lang="en-US" sz="1600" dirty="0" smtClean="0">
                <a:solidFill>
                  <a:schemeClr val="bg1"/>
                </a:solidFill>
              </a:rPr>
              <a:t> </a:t>
            </a:r>
            <a:endParaRPr lang="en-US" sz="1600" dirty="0">
              <a:solidFill>
                <a:schemeClr val="bg1"/>
              </a:solidFill>
              <a:latin typeface="Trebuchet MS"/>
              <a:cs typeface="Trebuchet MS"/>
            </a:endParaRPr>
          </a:p>
        </p:txBody>
      </p:sp>
      <p:pic>
        <p:nvPicPr>
          <p:cNvPr id="13" name="Picture 12"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5972644" y="466220"/>
            <a:ext cx="1119636" cy="630494"/>
          </a:xfrm>
          <a:prstGeom prst="rect">
            <a:avLst/>
          </a:prstGeom>
          <a:ln>
            <a:noFill/>
          </a:ln>
          <a:extLst>
            <a:ext uri="{53640926-AAD7-44D8-BBD7-CCE9431645EC}">
              <a14:shadowObscured xmlns:a14="http://schemas.microsoft.com/office/drawing/2010/main"/>
            </a:ext>
          </a:extLst>
        </p:spPr>
      </p:pic>
      <p:pic>
        <p:nvPicPr>
          <p:cNvPr id="3" name="Picture 2" descr="MetroLink Route Map - City Centre sec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8700" y="1670153"/>
            <a:ext cx="4457600" cy="3456256"/>
          </a:xfrm>
          <a:prstGeom prst="rect">
            <a:avLst/>
          </a:prstGeom>
        </p:spPr>
      </p:pic>
    </p:spTree>
    <p:extLst>
      <p:ext uri="{BB962C8B-B14F-4D97-AF65-F5344CB8AC3E}">
        <p14:creationId xmlns:p14="http://schemas.microsoft.com/office/powerpoint/2010/main" val="2759181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405408" y="1484783"/>
            <a:ext cx="8292328" cy="523669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flipV="1">
            <a:off x="430696" y="1417635"/>
            <a:ext cx="8292328" cy="95319"/>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430696" y="234188"/>
            <a:ext cx="5115081" cy="1231106"/>
          </a:xfrm>
          <a:prstGeom prst="rect">
            <a:avLst/>
          </a:prstGeom>
          <a:noFill/>
        </p:spPr>
        <p:txBody>
          <a:bodyPr wrap="square" rtlCol="0">
            <a:spAutoFit/>
          </a:bodyPr>
          <a:lstStyle/>
          <a:p>
            <a:r>
              <a:rPr lang="en-IE" sz="2800" dirty="0" smtClean="0">
                <a:solidFill>
                  <a:srgbClr val="192146"/>
                </a:solidFill>
                <a:latin typeface="Trebuchet MS"/>
                <a:cs typeface="Trebuchet MS"/>
              </a:rPr>
              <a:t>Changes </a:t>
            </a:r>
            <a:r>
              <a:rPr lang="en-IE" sz="2800" dirty="0">
                <a:solidFill>
                  <a:srgbClr val="192146"/>
                </a:solidFill>
                <a:latin typeface="Trebuchet MS"/>
                <a:cs typeface="Trebuchet MS"/>
              </a:rPr>
              <a:t>from the original </a:t>
            </a:r>
            <a:endParaRPr lang="en-IE" sz="2800" dirty="0" smtClean="0">
              <a:solidFill>
                <a:srgbClr val="192146"/>
              </a:solidFill>
              <a:latin typeface="Trebuchet MS"/>
              <a:cs typeface="Trebuchet MS"/>
            </a:endParaRPr>
          </a:p>
          <a:p>
            <a:r>
              <a:rPr lang="en-IE" sz="2800" dirty="0" smtClean="0">
                <a:solidFill>
                  <a:srgbClr val="192146"/>
                </a:solidFill>
                <a:latin typeface="Trebuchet MS"/>
                <a:cs typeface="Trebuchet MS"/>
              </a:rPr>
              <a:t>Metro North</a:t>
            </a:r>
            <a:endParaRPr lang="en-IE" sz="2800" dirty="0">
              <a:solidFill>
                <a:srgbClr val="192146"/>
              </a:solidFill>
              <a:latin typeface="Trebuchet MS"/>
              <a:cs typeface="Trebuchet MS"/>
            </a:endParaRPr>
          </a:p>
          <a:p>
            <a:endParaRPr lang="en-US" dirty="0">
              <a:solidFill>
                <a:prstClr val="black"/>
              </a:solidFill>
            </a:endParaRPr>
          </a:p>
        </p:txBody>
      </p:sp>
      <p:sp>
        <p:nvSpPr>
          <p:cNvPr id="11" name="TextBox 10"/>
          <p:cNvSpPr txBox="1"/>
          <p:nvPr/>
        </p:nvSpPr>
        <p:spPr>
          <a:xfrm>
            <a:off x="405408" y="1599003"/>
            <a:ext cx="6001698" cy="4929555"/>
          </a:xfrm>
          <a:prstGeom prst="rect">
            <a:avLst/>
          </a:prstGeom>
          <a:noFill/>
        </p:spPr>
        <p:txBody>
          <a:bodyPr wrap="square" rtlCol="0">
            <a:spAutoFit/>
          </a:bodyPr>
          <a:lstStyle/>
          <a:p>
            <a:pPr marL="285750" indent="-285750">
              <a:spcAft>
                <a:spcPts val="1000"/>
              </a:spcAft>
              <a:buFont typeface="Arial" pitchFamily="34" charset="0"/>
              <a:buChar char="•"/>
            </a:pPr>
            <a:r>
              <a:rPr lang="en-IE" sz="1600" dirty="0" smtClean="0">
                <a:solidFill>
                  <a:prstClr val="black"/>
                </a:solidFill>
              </a:rPr>
              <a:t>Connects </a:t>
            </a:r>
            <a:r>
              <a:rPr lang="en-IE" sz="1600" dirty="0">
                <a:solidFill>
                  <a:prstClr val="black"/>
                </a:solidFill>
              </a:rPr>
              <a:t>to the Green Line from day 1</a:t>
            </a:r>
          </a:p>
          <a:p>
            <a:pPr marL="285750" indent="-285750">
              <a:spcAft>
                <a:spcPts val="1000"/>
              </a:spcAft>
              <a:buFont typeface="Arial" pitchFamily="34" charset="0"/>
              <a:buChar char="•"/>
            </a:pPr>
            <a:r>
              <a:rPr lang="en-IE" sz="1600" dirty="0">
                <a:solidFill>
                  <a:prstClr val="black"/>
                </a:solidFill>
              </a:rPr>
              <a:t>Connects to the DART system at Tara Street and at </a:t>
            </a:r>
            <a:r>
              <a:rPr lang="en-IE" sz="1600" dirty="0" err="1" smtClean="0">
                <a:solidFill>
                  <a:prstClr val="black"/>
                </a:solidFill>
              </a:rPr>
              <a:t>Glasnevin</a:t>
            </a:r>
            <a:r>
              <a:rPr lang="en-IE" sz="1600" dirty="0" smtClean="0">
                <a:solidFill>
                  <a:prstClr val="black"/>
                </a:solidFill>
              </a:rPr>
              <a:t> (Cross </a:t>
            </a:r>
            <a:r>
              <a:rPr lang="en-IE" sz="1600" dirty="0">
                <a:solidFill>
                  <a:prstClr val="black"/>
                </a:solidFill>
              </a:rPr>
              <a:t>Guns Bridge) from day </a:t>
            </a:r>
            <a:r>
              <a:rPr lang="en-IE" sz="1600" dirty="0" smtClean="0">
                <a:solidFill>
                  <a:prstClr val="black"/>
                </a:solidFill>
              </a:rPr>
              <a:t>1 providing an integrated rail system</a:t>
            </a:r>
            <a:endParaRPr lang="en-IE" sz="1600" dirty="0">
              <a:solidFill>
                <a:prstClr val="black"/>
              </a:solidFill>
            </a:endParaRPr>
          </a:p>
          <a:p>
            <a:pPr marL="285750" indent="-285750">
              <a:spcAft>
                <a:spcPts val="1000"/>
              </a:spcAft>
              <a:buFont typeface="Arial" pitchFamily="34" charset="0"/>
              <a:buChar char="•"/>
            </a:pPr>
            <a:r>
              <a:rPr lang="en-IE" sz="1600" dirty="0">
                <a:solidFill>
                  <a:prstClr val="black"/>
                </a:solidFill>
              </a:rPr>
              <a:t>Doesn’t duplicate the Luas Cross City line</a:t>
            </a:r>
          </a:p>
          <a:p>
            <a:pPr marL="285750" indent="-285750">
              <a:spcAft>
                <a:spcPts val="1000"/>
              </a:spcAft>
              <a:buFont typeface="Arial" pitchFamily="34" charset="0"/>
              <a:buChar char="•"/>
            </a:pPr>
            <a:r>
              <a:rPr lang="en-IE" sz="1600" dirty="0">
                <a:solidFill>
                  <a:prstClr val="black"/>
                </a:solidFill>
              </a:rPr>
              <a:t>Avoids the major interference with St. Stephen’s Green </a:t>
            </a:r>
            <a:r>
              <a:rPr lang="en-IE" sz="1600" dirty="0" smtClean="0">
                <a:solidFill>
                  <a:prstClr val="black"/>
                </a:solidFill>
              </a:rPr>
              <a:t>by </a:t>
            </a:r>
            <a:r>
              <a:rPr lang="en-IE" sz="1600" dirty="0">
                <a:solidFill>
                  <a:prstClr val="black"/>
                </a:solidFill>
              </a:rPr>
              <a:t>placing a simplified station under the roadway on St. Stephen’s Green </a:t>
            </a:r>
            <a:r>
              <a:rPr lang="en-IE" sz="1600" dirty="0" smtClean="0">
                <a:solidFill>
                  <a:prstClr val="black"/>
                </a:solidFill>
              </a:rPr>
              <a:t>East</a:t>
            </a:r>
          </a:p>
          <a:p>
            <a:pPr marL="285750" indent="-285750">
              <a:spcAft>
                <a:spcPts val="1000"/>
              </a:spcAft>
              <a:buFont typeface="Arial" pitchFamily="34" charset="0"/>
              <a:buChar char="•"/>
            </a:pPr>
            <a:r>
              <a:rPr lang="en-IE" sz="1600" dirty="0" smtClean="0">
                <a:solidFill>
                  <a:prstClr val="black"/>
                </a:solidFill>
              </a:rPr>
              <a:t>Removes </a:t>
            </a:r>
            <a:r>
              <a:rPr lang="en-IE" sz="1600" dirty="0">
                <a:solidFill>
                  <a:prstClr val="black"/>
                </a:solidFill>
              </a:rPr>
              <a:t>the complex station previously planned for O’Connell Bridge, which had major construction impacts</a:t>
            </a:r>
          </a:p>
          <a:p>
            <a:pPr marL="285750" indent="-285750">
              <a:spcAft>
                <a:spcPts val="1000"/>
              </a:spcAft>
              <a:buFont typeface="Arial" pitchFamily="34" charset="0"/>
              <a:buChar char="•"/>
            </a:pPr>
            <a:r>
              <a:rPr lang="en-IE" sz="1600" dirty="0">
                <a:solidFill>
                  <a:prstClr val="black"/>
                </a:solidFill>
              </a:rPr>
              <a:t>Routes through </a:t>
            </a:r>
            <a:r>
              <a:rPr lang="en-IE" sz="1600" dirty="0" err="1">
                <a:solidFill>
                  <a:prstClr val="black"/>
                </a:solidFill>
              </a:rPr>
              <a:t>Phibsborough</a:t>
            </a:r>
            <a:r>
              <a:rPr lang="en-IE" sz="1600" dirty="0">
                <a:solidFill>
                  <a:prstClr val="black"/>
                </a:solidFill>
              </a:rPr>
              <a:t> rather than Drumcondra due to the better interchange capability with the heavy rail </a:t>
            </a:r>
            <a:r>
              <a:rPr lang="en-IE" sz="1600" dirty="0" smtClean="0">
                <a:solidFill>
                  <a:prstClr val="black"/>
                </a:solidFill>
              </a:rPr>
              <a:t>system at Glasnevin Station</a:t>
            </a:r>
            <a:endParaRPr lang="en-IE" sz="1600" dirty="0">
              <a:solidFill>
                <a:prstClr val="black"/>
              </a:solidFill>
            </a:endParaRPr>
          </a:p>
          <a:p>
            <a:pPr marL="285750" indent="-285750">
              <a:spcAft>
                <a:spcPts val="1000"/>
              </a:spcAft>
              <a:buFont typeface="Arial" pitchFamily="34" charset="0"/>
              <a:buChar char="•"/>
            </a:pPr>
            <a:r>
              <a:rPr lang="en-IE" sz="1600" dirty="0">
                <a:solidFill>
                  <a:prstClr val="black"/>
                </a:solidFill>
              </a:rPr>
              <a:t>Severs the Green Line at </a:t>
            </a:r>
            <a:r>
              <a:rPr lang="en-IE" sz="1600" dirty="0" err="1">
                <a:solidFill>
                  <a:prstClr val="black"/>
                </a:solidFill>
              </a:rPr>
              <a:t>Charlemont</a:t>
            </a:r>
            <a:r>
              <a:rPr lang="en-IE" sz="1600" dirty="0">
                <a:solidFill>
                  <a:prstClr val="black"/>
                </a:solidFill>
              </a:rPr>
              <a:t>, with southbound Luas services from </a:t>
            </a:r>
            <a:r>
              <a:rPr lang="en-IE" sz="1600" dirty="0" err="1">
                <a:solidFill>
                  <a:prstClr val="black"/>
                </a:solidFill>
              </a:rPr>
              <a:t>Broombridge</a:t>
            </a:r>
            <a:r>
              <a:rPr lang="en-IE" sz="1600" dirty="0">
                <a:solidFill>
                  <a:prstClr val="black"/>
                </a:solidFill>
              </a:rPr>
              <a:t> terminating at </a:t>
            </a:r>
            <a:r>
              <a:rPr lang="en-IE" sz="1600" dirty="0" err="1">
                <a:solidFill>
                  <a:prstClr val="black"/>
                </a:solidFill>
              </a:rPr>
              <a:t>Charlemont</a:t>
            </a:r>
            <a:r>
              <a:rPr lang="en-IE" sz="1600" dirty="0">
                <a:solidFill>
                  <a:prstClr val="black"/>
                </a:solidFill>
              </a:rPr>
              <a:t>, but with an </a:t>
            </a:r>
            <a:r>
              <a:rPr lang="en-IE" sz="1600" dirty="0" smtClean="0">
                <a:solidFill>
                  <a:prstClr val="black"/>
                </a:solidFill>
              </a:rPr>
              <a:t>easy interchange </a:t>
            </a:r>
            <a:r>
              <a:rPr lang="en-IE" sz="1600" dirty="0">
                <a:solidFill>
                  <a:prstClr val="black"/>
                </a:solidFill>
              </a:rPr>
              <a:t>to </a:t>
            </a:r>
            <a:r>
              <a:rPr lang="en-IE" sz="1600" dirty="0" smtClean="0">
                <a:solidFill>
                  <a:prstClr val="black"/>
                </a:solidFill>
              </a:rPr>
              <a:t>Metro</a:t>
            </a:r>
          </a:p>
          <a:p>
            <a:pPr marL="285750" indent="-285750">
              <a:spcAft>
                <a:spcPts val="1000"/>
              </a:spcAft>
              <a:buFont typeface="Arial" pitchFamily="34" charset="0"/>
              <a:buChar char="•"/>
            </a:pPr>
            <a:r>
              <a:rPr lang="en-IE" sz="1600" dirty="0" smtClean="0">
                <a:solidFill>
                  <a:prstClr val="black"/>
                </a:solidFill>
              </a:rPr>
              <a:t>The line south of Sandyford is likely to operate as a separate Luas line, but the final decision on this will be taken at a later stage</a:t>
            </a:r>
          </a:p>
        </p:txBody>
      </p:sp>
      <p:sp>
        <p:nvSpPr>
          <p:cNvPr id="2" name="Slide Number Placeholder 1"/>
          <p:cNvSpPr>
            <a:spLocks noGrp="1"/>
          </p:cNvSpPr>
          <p:nvPr>
            <p:ph type="sldNum" sz="quarter" idx="12"/>
          </p:nvPr>
        </p:nvSpPr>
        <p:spPr/>
        <p:txBody>
          <a:bodyPr/>
          <a:lstStyle/>
          <a:p>
            <a:fld id="{C7625203-4B55-1E40-A7A7-DE5C582AC364}" type="slidenum">
              <a:rPr lang="en-US" smtClean="0"/>
              <a:t>21</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3330" y="1711529"/>
            <a:ext cx="2183056" cy="253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53200" y="4358244"/>
            <a:ext cx="2073186" cy="1815882"/>
          </a:xfrm>
          <a:prstGeom prst="rect">
            <a:avLst/>
          </a:prstGeom>
          <a:noFill/>
        </p:spPr>
        <p:txBody>
          <a:bodyPr wrap="square" rtlCol="0">
            <a:spAutoFit/>
          </a:bodyPr>
          <a:lstStyle/>
          <a:p>
            <a:r>
              <a:rPr lang="en-IE" sz="1400" i="1" dirty="0" smtClean="0">
                <a:solidFill>
                  <a:srgbClr val="192146"/>
                </a:solidFill>
              </a:rPr>
              <a:t>St. Stephen’s Green East Station. Pink is station box. Hatched area is area for construction but can be reduced on park side.  (Tunnel not shown but runs north-south through the pink box.</a:t>
            </a:r>
            <a:endParaRPr lang="en-IE" i="1" dirty="0">
              <a:solidFill>
                <a:srgbClr val="192146"/>
              </a:solidFill>
            </a:endParaRPr>
          </a:p>
        </p:txBody>
      </p:sp>
      <p:pic>
        <p:nvPicPr>
          <p:cNvPr id="14" name="Picture 13"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12" name="Picture 11"/>
          <p:cNvPicPr/>
          <p:nvPr/>
        </p:nvPicPr>
        <p:blipFill rotWithShape="1">
          <a:blip r:embed="rId4" cstate="screen">
            <a:extLst>
              <a:ext uri="{28A0092B-C50C-407E-A947-70E740481C1C}">
                <a14:useLocalDpi xmlns:a14="http://schemas.microsoft.com/office/drawing/2010/main"/>
              </a:ext>
            </a:extLst>
          </a:blip>
          <a:srcRect/>
          <a:stretch/>
        </p:blipFill>
        <p:spPr bwMode="auto">
          <a:xfrm>
            <a:off x="5972644" y="466220"/>
            <a:ext cx="1119636" cy="6304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8518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1921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etroLink Project Schedul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554839"/>
          </a:xfrm>
          <a:prstGeom prst="rect">
            <a:avLst/>
          </a:prstGeom>
        </p:spPr>
      </p:pic>
    </p:spTree>
    <p:extLst>
      <p:ext uri="{BB962C8B-B14F-4D97-AF65-F5344CB8AC3E}">
        <p14:creationId xmlns:p14="http://schemas.microsoft.com/office/powerpoint/2010/main" val="2857411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421283" y="1484783"/>
            <a:ext cx="8292328" cy="523669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flipV="1">
            <a:off x="430696" y="1417635"/>
            <a:ext cx="8292328" cy="95319"/>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430696" y="483771"/>
            <a:ext cx="6012634" cy="800219"/>
          </a:xfrm>
          <a:prstGeom prst="rect">
            <a:avLst/>
          </a:prstGeom>
          <a:noFill/>
        </p:spPr>
        <p:txBody>
          <a:bodyPr wrap="square" rtlCol="0">
            <a:spAutoFit/>
          </a:bodyPr>
          <a:lstStyle/>
          <a:p>
            <a:r>
              <a:rPr lang="en-IE" sz="2800" dirty="0" smtClean="0">
                <a:solidFill>
                  <a:srgbClr val="192146"/>
                </a:solidFill>
                <a:latin typeface="Trebuchet MS"/>
                <a:cs typeface="Trebuchet MS"/>
              </a:rPr>
              <a:t>Next Steps</a:t>
            </a:r>
            <a:endParaRPr lang="en-IE" sz="2800" dirty="0">
              <a:solidFill>
                <a:srgbClr val="192146"/>
              </a:solidFill>
              <a:latin typeface="Trebuchet MS"/>
              <a:cs typeface="Trebuchet MS"/>
            </a:endParaRPr>
          </a:p>
          <a:p>
            <a:endParaRPr lang="en-US" dirty="0">
              <a:solidFill>
                <a:prstClr val="black"/>
              </a:solidFill>
            </a:endParaRPr>
          </a:p>
        </p:txBody>
      </p:sp>
      <p:sp>
        <p:nvSpPr>
          <p:cNvPr id="7" name="Slide Number Placeholder 1"/>
          <p:cNvSpPr>
            <a:spLocks noGrp="1"/>
          </p:cNvSpPr>
          <p:nvPr>
            <p:ph type="sldNum" sz="quarter" idx="12"/>
          </p:nvPr>
        </p:nvSpPr>
        <p:spPr>
          <a:xfrm>
            <a:off x="6553200" y="6356350"/>
            <a:ext cx="2133600" cy="365125"/>
          </a:xfrm>
        </p:spPr>
        <p:txBody>
          <a:bodyPr/>
          <a:lstStyle/>
          <a:p>
            <a:fld id="{C7625203-4B55-1E40-A7A7-DE5C582AC364}" type="slidenum">
              <a:rPr lang="en-US" smtClean="0"/>
              <a:t>23</a:t>
            </a:fld>
            <a:endParaRPr lang="en-US"/>
          </a:p>
        </p:txBody>
      </p:sp>
      <p:sp>
        <p:nvSpPr>
          <p:cNvPr id="10" name="TextBox 9"/>
          <p:cNvSpPr txBox="1"/>
          <p:nvPr/>
        </p:nvSpPr>
        <p:spPr>
          <a:xfrm>
            <a:off x="601663" y="1360878"/>
            <a:ext cx="7976897" cy="3580467"/>
          </a:xfrm>
          <a:prstGeom prst="rect">
            <a:avLst/>
          </a:prstGeom>
          <a:noFill/>
        </p:spPr>
        <p:txBody>
          <a:bodyPr wrap="square" rtlCol="0">
            <a:spAutoFit/>
          </a:bodyPr>
          <a:lstStyle/>
          <a:p>
            <a:pPr marL="285750" indent="-285750">
              <a:spcAft>
                <a:spcPts val="1000"/>
              </a:spcAft>
              <a:buFont typeface="Arial" pitchFamily="34" charset="0"/>
              <a:buChar char="•"/>
            </a:pPr>
            <a:endParaRPr lang="en-IE" sz="1400" dirty="0" smtClean="0">
              <a:solidFill>
                <a:prstClr val="black"/>
              </a:solidFill>
            </a:endParaRPr>
          </a:p>
          <a:p>
            <a:pPr marL="285750" indent="-285750">
              <a:spcAft>
                <a:spcPts val="1000"/>
              </a:spcAft>
              <a:buFont typeface="Arial" pitchFamily="34" charset="0"/>
              <a:buChar char="•"/>
            </a:pPr>
            <a:r>
              <a:rPr lang="en-IE" sz="1400" b="1" dirty="0" smtClean="0">
                <a:solidFill>
                  <a:prstClr val="black"/>
                </a:solidFill>
              </a:rPr>
              <a:t>Public consultation on the Emerging Preferred Route (EPR) will continue until 11</a:t>
            </a:r>
            <a:r>
              <a:rPr lang="en-IE" sz="1400" b="1" baseline="30000" dirty="0" smtClean="0">
                <a:solidFill>
                  <a:prstClr val="black"/>
                </a:solidFill>
              </a:rPr>
              <a:t>th</a:t>
            </a:r>
            <a:r>
              <a:rPr lang="en-IE" sz="1400" b="1" dirty="0" smtClean="0">
                <a:solidFill>
                  <a:prstClr val="black"/>
                </a:solidFill>
              </a:rPr>
              <a:t> May 2018</a:t>
            </a:r>
          </a:p>
          <a:p>
            <a:pPr marL="285750" indent="-285750">
              <a:spcAft>
                <a:spcPts val="1000"/>
              </a:spcAft>
              <a:buFont typeface="Arial" pitchFamily="34" charset="0"/>
              <a:buChar char="•"/>
            </a:pPr>
            <a:r>
              <a:rPr lang="en-IE" sz="1400" b="1" dirty="0" smtClean="0">
                <a:solidFill>
                  <a:prstClr val="black"/>
                </a:solidFill>
              </a:rPr>
              <a:t>In addition to a series of public information events along the </a:t>
            </a:r>
            <a:r>
              <a:rPr lang="en-IE" sz="1400" b="1" dirty="0" smtClean="0">
                <a:solidFill>
                  <a:prstClr val="black"/>
                </a:solidFill>
              </a:rPr>
              <a:t>route, </a:t>
            </a:r>
            <a:r>
              <a:rPr lang="en-IE" sz="1400" b="1" dirty="0" smtClean="0">
                <a:solidFill>
                  <a:prstClr val="black"/>
                </a:solidFill>
              </a:rPr>
              <a:t>TII are available to meet with stakeholders and interested parties over the coming weeks and months</a:t>
            </a:r>
          </a:p>
          <a:p>
            <a:pPr marL="285750" indent="-285750">
              <a:spcAft>
                <a:spcPts val="1000"/>
              </a:spcAft>
              <a:buFont typeface="Arial" pitchFamily="34" charset="0"/>
              <a:buChar char="•"/>
            </a:pPr>
            <a:r>
              <a:rPr lang="en-IE" sz="1400" b="1" dirty="0" smtClean="0">
                <a:solidFill>
                  <a:prstClr val="black"/>
                </a:solidFill>
              </a:rPr>
              <a:t>It is hugely important for TII to engage at the earliest opportunity with the public</a:t>
            </a:r>
          </a:p>
          <a:p>
            <a:pPr marL="285750" indent="-285750">
              <a:spcAft>
                <a:spcPts val="1000"/>
              </a:spcAft>
              <a:buFont typeface="Arial" pitchFamily="34" charset="0"/>
              <a:buChar char="•"/>
            </a:pPr>
            <a:r>
              <a:rPr lang="en-IE" sz="1400" b="1" dirty="0" smtClean="0">
                <a:solidFill>
                  <a:prstClr val="black"/>
                </a:solidFill>
              </a:rPr>
              <a:t>The Emerging Preferred Route will be reviewed and amended where necessary based on public consultation feedback and insights </a:t>
            </a:r>
          </a:p>
          <a:p>
            <a:pPr marL="285750" indent="-285750">
              <a:spcAft>
                <a:spcPts val="1000"/>
              </a:spcAft>
              <a:buFont typeface="Arial" pitchFamily="34" charset="0"/>
              <a:buChar char="•"/>
            </a:pPr>
            <a:r>
              <a:rPr lang="en-IE" sz="1400" b="1" dirty="0" smtClean="0">
                <a:solidFill>
                  <a:prstClr val="black"/>
                </a:solidFill>
              </a:rPr>
              <a:t>Railway Order application will be submitted Q3 2019</a:t>
            </a:r>
            <a:endParaRPr lang="en-IE" sz="1400" b="1" dirty="0">
              <a:solidFill>
                <a:prstClr val="black"/>
              </a:solidFill>
            </a:endParaRPr>
          </a:p>
          <a:p>
            <a:pPr marL="285750" indent="-285750">
              <a:spcAft>
                <a:spcPts val="1000"/>
              </a:spcAft>
              <a:buFont typeface="Arial" pitchFamily="34" charset="0"/>
              <a:buChar char="•"/>
            </a:pPr>
            <a:endParaRPr lang="en-IE" sz="1600" dirty="0" smtClean="0">
              <a:solidFill>
                <a:prstClr val="black"/>
              </a:solidFill>
            </a:endParaRPr>
          </a:p>
          <a:p>
            <a:pPr marL="285750" indent="-285750">
              <a:spcAft>
                <a:spcPts val="1000"/>
              </a:spcAft>
              <a:buFont typeface="Arial" pitchFamily="34" charset="0"/>
              <a:buChar char="•"/>
            </a:pPr>
            <a:endParaRPr lang="en-IE" sz="1600" dirty="0">
              <a:solidFill>
                <a:prstClr val="black"/>
              </a:solidFill>
            </a:endParaRPr>
          </a:p>
          <a:p>
            <a:pPr marL="285750" indent="-285750">
              <a:spcAft>
                <a:spcPts val="1000"/>
              </a:spcAft>
              <a:buFont typeface="Arial" pitchFamily="34" charset="0"/>
              <a:buChar char="•"/>
            </a:pPr>
            <a:endParaRPr lang="en-IE" sz="1600" dirty="0">
              <a:solidFill>
                <a:prstClr val="black"/>
              </a:solidFill>
            </a:endParaRPr>
          </a:p>
        </p:txBody>
      </p:sp>
      <p:pic>
        <p:nvPicPr>
          <p:cNvPr id="13" name="Picture 12"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172695354"/>
              </p:ext>
            </p:extLst>
          </p:nvPr>
        </p:nvGraphicFramePr>
        <p:xfrm>
          <a:off x="728680" y="4078018"/>
          <a:ext cx="6277760" cy="2194560"/>
        </p:xfrm>
        <a:graphic>
          <a:graphicData uri="http://schemas.openxmlformats.org/drawingml/2006/table">
            <a:tbl>
              <a:tblPr firstRow="1" bandRow="1">
                <a:effectLst/>
                <a:tableStyleId>{775DCB02-9BB8-47FD-8907-85C794F793BA}</a:tableStyleId>
              </a:tblPr>
              <a:tblGrid>
                <a:gridCol w="1944420"/>
                <a:gridCol w="3253840"/>
                <a:gridCol w="1079500"/>
              </a:tblGrid>
              <a:tr h="218117">
                <a:tc>
                  <a:txBody>
                    <a:bodyPr/>
                    <a:lstStyle/>
                    <a:p>
                      <a:r>
                        <a:rPr lang="en-US" sz="1200" dirty="0" smtClean="0"/>
                        <a:t>Date</a:t>
                      </a:r>
                      <a:endParaRPr lang="en-US" sz="1200" dirty="0"/>
                    </a:p>
                  </a:txBody>
                  <a:tcPr>
                    <a:solidFill>
                      <a:schemeClr val="accent4">
                        <a:lumMod val="75000"/>
                      </a:schemeClr>
                    </a:solidFill>
                  </a:tcPr>
                </a:tc>
                <a:tc>
                  <a:txBody>
                    <a:bodyPr/>
                    <a:lstStyle/>
                    <a:p>
                      <a:r>
                        <a:rPr lang="en-US" sz="1200" dirty="0" smtClean="0"/>
                        <a:t>Venue</a:t>
                      </a:r>
                      <a:endParaRPr lang="en-US" sz="1200" dirty="0"/>
                    </a:p>
                  </a:txBody>
                  <a:tcPr>
                    <a:solidFill>
                      <a:schemeClr val="accent4">
                        <a:lumMod val="75000"/>
                      </a:schemeClr>
                    </a:solidFill>
                  </a:tcPr>
                </a:tc>
                <a:tc>
                  <a:txBody>
                    <a:bodyPr/>
                    <a:lstStyle/>
                    <a:p>
                      <a:r>
                        <a:rPr lang="en-US" sz="1200" dirty="0" smtClean="0"/>
                        <a:t>Times</a:t>
                      </a:r>
                      <a:endParaRPr lang="en-US" sz="1200" dirty="0"/>
                    </a:p>
                  </a:txBody>
                  <a:tcPr>
                    <a:solidFill>
                      <a:schemeClr val="accent4">
                        <a:lumMod val="75000"/>
                      </a:schemeClr>
                    </a:solidFill>
                  </a:tcPr>
                </a:tc>
              </a:tr>
              <a:tr h="218117">
                <a:tc>
                  <a:txBody>
                    <a:bodyPr/>
                    <a:lstStyle/>
                    <a:p>
                      <a:r>
                        <a:rPr lang="en-US" sz="1200" dirty="0" smtClean="0"/>
                        <a:t>Tuesday 27/03/2018</a:t>
                      </a:r>
                      <a:endParaRPr lang="en-US" sz="1200" dirty="0"/>
                    </a:p>
                  </a:txBody>
                  <a:tcPr>
                    <a:solidFill>
                      <a:srgbClr val="DDE7F3"/>
                    </a:solidFill>
                  </a:tcPr>
                </a:tc>
                <a:tc>
                  <a:txBody>
                    <a:bodyPr/>
                    <a:lstStyle/>
                    <a:p>
                      <a:r>
                        <a:rPr lang="en-US" sz="1200" dirty="0" err="1" smtClean="0"/>
                        <a:t>Fingal</a:t>
                      </a:r>
                      <a:r>
                        <a:rPr lang="en-US" sz="1200" dirty="0" smtClean="0"/>
                        <a:t> County Council offices, Swords</a:t>
                      </a:r>
                      <a:endParaRPr lang="en-US" sz="1200" dirty="0"/>
                    </a:p>
                  </a:txBody>
                  <a:tcPr>
                    <a:solidFill>
                      <a:srgbClr val="DDE7F3"/>
                    </a:solidFill>
                  </a:tcPr>
                </a:tc>
                <a:tc>
                  <a:txBody>
                    <a:bodyPr/>
                    <a:lstStyle/>
                    <a:p>
                      <a:r>
                        <a:rPr lang="en-US" sz="1200" dirty="0" smtClean="0"/>
                        <a:t>14.00 </a:t>
                      </a:r>
                      <a:r>
                        <a:rPr lang="mr-IN" sz="1200" dirty="0" smtClean="0"/>
                        <a:t>–</a:t>
                      </a:r>
                      <a:r>
                        <a:rPr lang="en-US" sz="1200" dirty="0" smtClean="0"/>
                        <a:t> 20.00</a:t>
                      </a:r>
                      <a:endParaRPr lang="en-US" sz="1200" dirty="0"/>
                    </a:p>
                  </a:txBody>
                  <a:tcPr>
                    <a:solidFill>
                      <a:srgbClr val="DDE7F3"/>
                    </a:solidFill>
                  </a:tcPr>
                </a:tc>
              </a:tr>
              <a:tr h="218117">
                <a:tc>
                  <a:txBody>
                    <a:bodyPr/>
                    <a:lstStyle/>
                    <a:p>
                      <a:r>
                        <a:rPr lang="en-US" sz="1200" dirty="0" smtClean="0"/>
                        <a:t>Thursday 29/03/2018</a:t>
                      </a:r>
                      <a:endParaRPr lang="en-US" sz="1200" dirty="0"/>
                    </a:p>
                  </a:txBody>
                  <a:tcPr>
                    <a:solidFill>
                      <a:srgbClr val="DDE7F3"/>
                    </a:solidFill>
                  </a:tcPr>
                </a:tc>
                <a:tc>
                  <a:txBody>
                    <a:bodyPr/>
                    <a:lstStyle/>
                    <a:p>
                      <a:r>
                        <a:rPr lang="en-US" sz="1200" dirty="0" err="1" smtClean="0"/>
                        <a:t>Crowne</a:t>
                      </a:r>
                      <a:r>
                        <a:rPr lang="en-US" sz="1200" dirty="0" smtClean="0"/>
                        <a:t> Plaza Hotel, Northwood, </a:t>
                      </a:r>
                      <a:r>
                        <a:rPr lang="en-US" sz="1200" dirty="0" err="1" smtClean="0"/>
                        <a:t>Santry</a:t>
                      </a:r>
                      <a:endParaRPr lang="en-US" sz="1200" dirty="0"/>
                    </a:p>
                  </a:txBody>
                  <a:tcPr>
                    <a:solidFill>
                      <a:srgbClr val="DDE7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14.00 </a:t>
                      </a:r>
                      <a:r>
                        <a:rPr lang="mr-IN" sz="1200" dirty="0" smtClean="0"/>
                        <a:t>–</a:t>
                      </a:r>
                      <a:r>
                        <a:rPr lang="en-US" sz="1200" dirty="0" smtClean="0"/>
                        <a:t> 20.00</a:t>
                      </a:r>
                    </a:p>
                  </a:txBody>
                  <a:tcPr>
                    <a:solidFill>
                      <a:srgbClr val="DDE7F3"/>
                    </a:solidFill>
                  </a:tcPr>
                </a:tc>
              </a:tr>
              <a:tr h="218117">
                <a:tc>
                  <a:txBody>
                    <a:bodyPr/>
                    <a:lstStyle/>
                    <a:p>
                      <a:r>
                        <a:rPr lang="en-US" sz="1200" dirty="0" smtClean="0"/>
                        <a:t>Wednesday 04/04/2018</a:t>
                      </a:r>
                      <a:endParaRPr lang="en-US" sz="1200" dirty="0"/>
                    </a:p>
                  </a:txBody>
                  <a:tcPr>
                    <a:solidFill>
                      <a:srgbClr val="DDE7F3"/>
                    </a:solidFill>
                  </a:tcPr>
                </a:tc>
                <a:tc>
                  <a:txBody>
                    <a:bodyPr/>
                    <a:lstStyle/>
                    <a:p>
                      <a:r>
                        <a:rPr lang="en-US" sz="1200" dirty="0" smtClean="0"/>
                        <a:t>Wood Quay Venue at Dublin City Council  Offices</a:t>
                      </a:r>
                      <a:endParaRPr lang="en-US" sz="1200" dirty="0"/>
                    </a:p>
                  </a:txBody>
                  <a:tcPr>
                    <a:solidFill>
                      <a:srgbClr val="DDE7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14.00 </a:t>
                      </a:r>
                      <a:r>
                        <a:rPr lang="mr-IN" sz="1200" dirty="0" smtClean="0"/>
                        <a:t>–</a:t>
                      </a:r>
                      <a:r>
                        <a:rPr lang="en-US" sz="1200" dirty="0" smtClean="0"/>
                        <a:t> 20.00</a:t>
                      </a:r>
                    </a:p>
                  </a:txBody>
                  <a:tcPr>
                    <a:solidFill>
                      <a:srgbClr val="DDE7F3"/>
                    </a:solidFill>
                  </a:tcPr>
                </a:tc>
              </a:tr>
              <a:tr h="218117">
                <a:tc>
                  <a:txBody>
                    <a:bodyPr/>
                    <a:lstStyle/>
                    <a:p>
                      <a:r>
                        <a:rPr lang="en-US" sz="1200" dirty="0" smtClean="0"/>
                        <a:t>Thursday 05/04/2018</a:t>
                      </a:r>
                      <a:endParaRPr lang="en-US" sz="1200" dirty="0"/>
                    </a:p>
                  </a:txBody>
                  <a:tcPr>
                    <a:solidFill>
                      <a:srgbClr val="DDE7F3"/>
                    </a:solidFill>
                  </a:tcPr>
                </a:tc>
                <a:tc>
                  <a:txBody>
                    <a:bodyPr/>
                    <a:lstStyle/>
                    <a:p>
                      <a:r>
                        <a:rPr lang="en-US" sz="1200" dirty="0" err="1" smtClean="0"/>
                        <a:t>Glasnevin</a:t>
                      </a:r>
                      <a:r>
                        <a:rPr lang="en-US" sz="1200" dirty="0" smtClean="0"/>
                        <a:t> </a:t>
                      </a:r>
                      <a:r>
                        <a:rPr lang="en-US" sz="1200" baseline="0" dirty="0" smtClean="0"/>
                        <a:t>Museum Trust</a:t>
                      </a:r>
                      <a:endParaRPr lang="en-US" sz="1200" dirty="0" smtClean="0"/>
                    </a:p>
                  </a:txBody>
                  <a:tcPr>
                    <a:solidFill>
                      <a:srgbClr val="DDE7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14.00 </a:t>
                      </a:r>
                      <a:r>
                        <a:rPr lang="mr-IN" sz="1200" dirty="0" smtClean="0"/>
                        <a:t>–</a:t>
                      </a:r>
                      <a:r>
                        <a:rPr lang="en-US" sz="1200" dirty="0" smtClean="0"/>
                        <a:t> 20.00</a:t>
                      </a:r>
                    </a:p>
                  </a:txBody>
                  <a:tcPr>
                    <a:solidFill>
                      <a:srgbClr val="DDE7F3"/>
                    </a:solidFill>
                  </a:tcPr>
                </a:tc>
              </a:tr>
              <a:tr h="218117">
                <a:tc>
                  <a:txBody>
                    <a:bodyPr/>
                    <a:lstStyle/>
                    <a:p>
                      <a:r>
                        <a:rPr lang="en-US" sz="1200" dirty="0" smtClean="0"/>
                        <a:t>Monday 09/04/2018</a:t>
                      </a:r>
                      <a:endParaRPr lang="en-US" sz="1200" dirty="0"/>
                    </a:p>
                  </a:txBody>
                  <a:tcPr>
                    <a:solidFill>
                      <a:srgbClr val="DDE7F3"/>
                    </a:solidFill>
                  </a:tcPr>
                </a:tc>
                <a:tc>
                  <a:txBody>
                    <a:bodyPr/>
                    <a:lstStyle/>
                    <a:p>
                      <a:r>
                        <a:rPr lang="en-US" sz="1200" dirty="0" smtClean="0"/>
                        <a:t>The Helix, Collins Avenue, Dublin 8</a:t>
                      </a:r>
                      <a:endParaRPr lang="en-US" sz="1200" dirty="0"/>
                    </a:p>
                  </a:txBody>
                  <a:tcPr>
                    <a:solidFill>
                      <a:srgbClr val="DDE7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14.00 </a:t>
                      </a:r>
                      <a:r>
                        <a:rPr lang="mr-IN" sz="1200" dirty="0" smtClean="0"/>
                        <a:t>–</a:t>
                      </a:r>
                      <a:r>
                        <a:rPr lang="en-US" sz="1200" dirty="0" smtClean="0"/>
                        <a:t> 20.00</a:t>
                      </a:r>
                    </a:p>
                  </a:txBody>
                  <a:tcPr>
                    <a:solidFill>
                      <a:srgbClr val="DDE7F3"/>
                    </a:solidFill>
                  </a:tcPr>
                </a:tc>
              </a:tr>
              <a:tr h="218117">
                <a:tc>
                  <a:txBody>
                    <a:bodyPr/>
                    <a:lstStyle/>
                    <a:p>
                      <a:r>
                        <a:rPr lang="en-US" sz="1200" dirty="0" smtClean="0"/>
                        <a:t>Monday 16/04/2018</a:t>
                      </a:r>
                      <a:endParaRPr lang="en-US" sz="1200" dirty="0"/>
                    </a:p>
                  </a:txBody>
                  <a:tcPr>
                    <a:solidFill>
                      <a:srgbClr val="DDE7F3"/>
                    </a:solidFill>
                  </a:tcPr>
                </a:tc>
                <a:tc>
                  <a:txBody>
                    <a:bodyPr/>
                    <a:lstStyle/>
                    <a:p>
                      <a:r>
                        <a:rPr lang="en-US" sz="1200" dirty="0" smtClean="0"/>
                        <a:t>Hilton Hotel, </a:t>
                      </a:r>
                      <a:r>
                        <a:rPr lang="en-US" sz="1200" dirty="0" err="1" smtClean="0"/>
                        <a:t>Charlemont</a:t>
                      </a:r>
                      <a:r>
                        <a:rPr lang="en-US" sz="1200" dirty="0" smtClean="0"/>
                        <a:t>, Dublin</a:t>
                      </a:r>
                      <a:r>
                        <a:rPr lang="en-US" sz="1200" baseline="0" dirty="0" smtClean="0"/>
                        <a:t> 6</a:t>
                      </a:r>
                      <a:endParaRPr lang="en-US" sz="1200" dirty="0"/>
                    </a:p>
                  </a:txBody>
                  <a:tcPr>
                    <a:solidFill>
                      <a:srgbClr val="DDE7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14.00 </a:t>
                      </a:r>
                      <a:r>
                        <a:rPr lang="mr-IN" sz="1200" dirty="0" smtClean="0"/>
                        <a:t>–</a:t>
                      </a:r>
                      <a:r>
                        <a:rPr lang="en-US" sz="1200" dirty="0" smtClean="0"/>
                        <a:t> 20.00</a:t>
                      </a:r>
                    </a:p>
                  </a:txBody>
                  <a:tcPr>
                    <a:solidFill>
                      <a:srgbClr val="DDE7F3"/>
                    </a:solidFill>
                  </a:tcPr>
                </a:tc>
              </a:tr>
              <a:tr h="218117">
                <a:tc>
                  <a:txBody>
                    <a:bodyPr/>
                    <a:lstStyle/>
                    <a:p>
                      <a:r>
                        <a:rPr lang="en-US" sz="1200" dirty="0" smtClean="0"/>
                        <a:t>Wednesday 18/04/2018</a:t>
                      </a:r>
                      <a:endParaRPr lang="en-US" sz="1200" dirty="0"/>
                    </a:p>
                  </a:txBody>
                  <a:tcPr>
                    <a:solidFill>
                      <a:srgbClr val="DDE7F3"/>
                    </a:solidFill>
                  </a:tcPr>
                </a:tc>
                <a:tc>
                  <a:txBody>
                    <a:bodyPr/>
                    <a:lstStyle/>
                    <a:p>
                      <a:r>
                        <a:rPr lang="en-US" sz="1200" dirty="0" smtClean="0"/>
                        <a:t>Clayton Hotel, </a:t>
                      </a:r>
                      <a:r>
                        <a:rPr lang="en-US" sz="1200" dirty="0" err="1" smtClean="0"/>
                        <a:t>Leopardstown</a:t>
                      </a:r>
                      <a:r>
                        <a:rPr lang="en-US" sz="1200" dirty="0" smtClean="0"/>
                        <a:t>, Dublin 18</a:t>
                      </a:r>
                      <a:endParaRPr lang="en-US" sz="1200" dirty="0"/>
                    </a:p>
                  </a:txBody>
                  <a:tcPr>
                    <a:solidFill>
                      <a:srgbClr val="DDE7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14.00 </a:t>
                      </a:r>
                      <a:r>
                        <a:rPr lang="mr-IN" sz="1200" dirty="0" smtClean="0"/>
                        <a:t>–</a:t>
                      </a:r>
                      <a:r>
                        <a:rPr lang="en-US" sz="1200" dirty="0" smtClean="0"/>
                        <a:t> 20.00</a:t>
                      </a:r>
                    </a:p>
                  </a:txBody>
                  <a:tcPr>
                    <a:solidFill>
                      <a:srgbClr val="DDE7F3"/>
                    </a:solidFill>
                  </a:tcPr>
                </a:tc>
              </a:tr>
            </a:tbl>
          </a:graphicData>
        </a:graphic>
      </p:graphicFrame>
      <p:pic>
        <p:nvPicPr>
          <p:cNvPr id="11" name="Picture 10"/>
          <p:cNvPicPr/>
          <p:nvPr/>
        </p:nvPicPr>
        <p:blipFill rotWithShape="1">
          <a:blip r:embed="rId3" cstate="screen">
            <a:extLst>
              <a:ext uri="{28A0092B-C50C-407E-A947-70E740481C1C}">
                <a14:useLocalDpi xmlns:a14="http://schemas.microsoft.com/office/drawing/2010/main"/>
              </a:ext>
            </a:extLst>
          </a:blip>
          <a:srcRect/>
          <a:stretch/>
        </p:blipFill>
        <p:spPr bwMode="auto">
          <a:xfrm>
            <a:off x="5972644" y="466220"/>
            <a:ext cx="1119636" cy="6304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753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20165137_Lar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 y="791473"/>
            <a:ext cx="9141022" cy="6094016"/>
          </a:xfrm>
          <a:prstGeom prst="rect">
            <a:avLst/>
          </a:prstGeom>
          <a:noFill/>
          <a:ln>
            <a:noFill/>
          </a:ln>
        </p:spPr>
      </p:pic>
      <p:sp>
        <p:nvSpPr>
          <p:cNvPr id="8" name="Rectangle 7"/>
          <p:cNvSpPr/>
          <p:nvPr/>
        </p:nvSpPr>
        <p:spPr>
          <a:xfrm>
            <a:off x="0" y="0"/>
            <a:ext cx="9144000" cy="1782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12" name="Picture 11" descr="BusConnects 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396" y="362172"/>
            <a:ext cx="2070536" cy="1040350"/>
          </a:xfrm>
          <a:prstGeom prst="rect">
            <a:avLst/>
          </a:prstGeom>
        </p:spPr>
      </p:pic>
      <p:sp>
        <p:nvSpPr>
          <p:cNvPr id="14" name="Parallelogram 13"/>
          <p:cNvSpPr/>
          <p:nvPr/>
        </p:nvSpPr>
        <p:spPr>
          <a:xfrm>
            <a:off x="0" y="1651400"/>
            <a:ext cx="6690516" cy="1374182"/>
          </a:xfrm>
          <a:prstGeom prst="parallelogram">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err="1">
                <a:solidFill>
                  <a:schemeClr val="bg1"/>
                </a:solidFill>
                <a:latin typeface="Trebuchet MS"/>
                <a:cs typeface="Trebuchet MS"/>
              </a:rPr>
              <a:t>BusConnects</a:t>
            </a:r>
            <a:r>
              <a:rPr lang="en-US" sz="3600" b="1" dirty="0">
                <a:solidFill>
                  <a:schemeClr val="bg1"/>
                </a:solidFill>
                <a:latin typeface="Trebuchet MS"/>
                <a:cs typeface="Trebuchet MS"/>
              </a:rPr>
              <a:t> Dublin</a:t>
            </a:r>
            <a:endParaRPr lang="en-US" sz="3600" dirty="0">
              <a:solidFill>
                <a:schemeClr val="bg1"/>
              </a:solidFill>
              <a:latin typeface="Trebuchet MS"/>
              <a:cs typeface="Trebuchet MS"/>
            </a:endParaRPr>
          </a:p>
        </p:txBody>
      </p:sp>
    </p:spTree>
    <p:extLst>
      <p:ext uri="{BB962C8B-B14F-4D97-AF65-F5344CB8AC3E}">
        <p14:creationId xmlns:p14="http://schemas.microsoft.com/office/powerpoint/2010/main" val="1032416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flipV="1">
            <a:off x="430696" y="1512955"/>
            <a:ext cx="8292328" cy="510602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9" name="Rectangle 28"/>
          <p:cNvSpPr/>
          <p:nvPr/>
        </p:nvSpPr>
        <p:spPr>
          <a:xfrm flipV="1">
            <a:off x="430696" y="1417635"/>
            <a:ext cx="8292328" cy="95319"/>
          </a:xfrm>
          <a:prstGeom prst="rect">
            <a:avLst/>
          </a:prstGeom>
          <a:solidFill>
            <a:srgbClr val="00B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7" name="TextBox 36"/>
          <p:cNvSpPr txBox="1"/>
          <p:nvPr/>
        </p:nvSpPr>
        <p:spPr>
          <a:xfrm>
            <a:off x="430696" y="483772"/>
            <a:ext cx="5183295" cy="800219"/>
          </a:xfrm>
          <a:prstGeom prst="rect">
            <a:avLst/>
          </a:prstGeom>
          <a:noFill/>
        </p:spPr>
        <p:txBody>
          <a:bodyPr wrap="square" rtlCol="0">
            <a:spAutoFit/>
          </a:bodyPr>
          <a:lstStyle/>
          <a:p>
            <a:pPr defTabSz="457200"/>
            <a:r>
              <a:rPr lang="en-US" sz="2800" dirty="0" err="1">
                <a:solidFill>
                  <a:srgbClr val="192146"/>
                </a:solidFill>
                <a:latin typeface="Trebuchet MS"/>
                <a:cs typeface="Trebuchet MS"/>
              </a:rPr>
              <a:t>BusConnects</a:t>
            </a:r>
            <a:r>
              <a:rPr lang="en-US" sz="2800" dirty="0">
                <a:solidFill>
                  <a:srgbClr val="192146"/>
                </a:solidFill>
                <a:latin typeface="Trebuchet MS"/>
                <a:cs typeface="Trebuchet MS"/>
              </a:rPr>
              <a:t>: What is it?</a:t>
            </a:r>
          </a:p>
          <a:p>
            <a:pPr defTabSz="457200"/>
            <a:endParaRPr lang="en-US" dirty="0">
              <a:solidFill>
                <a:prstClr val="black"/>
              </a:solidFill>
            </a:endParaRPr>
          </a:p>
        </p:txBody>
      </p:sp>
      <p:pic>
        <p:nvPicPr>
          <p:cNvPr id="38" name="Picture 37" descr="BusConnects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2488" y="250895"/>
            <a:ext cx="2070536" cy="1040350"/>
          </a:xfrm>
          <a:prstGeom prst="rect">
            <a:avLst/>
          </a:prstGeom>
        </p:spPr>
      </p:pic>
      <p:pic>
        <p:nvPicPr>
          <p:cNvPr id="3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6893" y="1649684"/>
            <a:ext cx="1563641" cy="1584000"/>
          </a:xfrm>
          <a:prstGeom prst="ellipse">
            <a:avLst/>
          </a:prstGeom>
          <a:noFill/>
          <a:ln w="9525">
            <a:solidFill>
              <a:srgbClr val="00B0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70160" y="1642984"/>
            <a:ext cx="1613399" cy="1590700"/>
          </a:xfrm>
          <a:prstGeom prst="ellipse">
            <a:avLst/>
          </a:prstGeom>
          <a:noFill/>
          <a:ln>
            <a:solidFill>
              <a:srgbClr val="00B092"/>
            </a:solidFill>
          </a:ln>
          <a:extLst>
            <a:ext uri="{909E8E84-426E-40DD-AFC4-6F175D3DCCD1}">
              <a14:hiddenFill xmlns:a14="http://schemas.microsoft.com/office/drawing/2010/main">
                <a:solidFill>
                  <a:srgbClr val="FFFFFF"/>
                </a:solidFill>
              </a14:hiddenFill>
            </a:ext>
          </a:extLst>
        </p:spPr>
      </p:pic>
      <p:pic>
        <p:nvPicPr>
          <p:cNvPr id="41" name="Picture 3"/>
          <p:cNvPicPr>
            <a:picLocks noChangeArrowheads="1"/>
          </p:cNvPicPr>
          <p:nvPr/>
        </p:nvPicPr>
        <p:blipFill rotWithShape="1">
          <a:blip r:embed="rId5" cstate="screen">
            <a:extLst>
              <a:ext uri="{28A0092B-C50C-407E-A947-70E740481C1C}">
                <a14:useLocalDpi xmlns:a14="http://schemas.microsoft.com/office/drawing/2010/main"/>
              </a:ext>
            </a:extLst>
          </a:blip>
          <a:srcRect t="-4567"/>
          <a:stretch/>
        </p:blipFill>
        <p:spPr bwMode="auto">
          <a:xfrm>
            <a:off x="7180002" y="1584297"/>
            <a:ext cx="1620000" cy="1584000"/>
          </a:xfrm>
          <a:prstGeom prst="ellipse">
            <a:avLst/>
          </a:prstGeom>
          <a:solidFill>
            <a:schemeClr val="bg1"/>
          </a:solidFill>
          <a:ln w="9525">
            <a:solidFill>
              <a:srgbClr val="00B092"/>
            </a:solidFill>
            <a:miter lim="800000"/>
            <a:headEnd/>
            <a:tailEnd/>
          </a:ln>
          <a:effectLst/>
          <a:extLst/>
        </p:spPr>
      </p:pic>
      <p:pic>
        <p:nvPicPr>
          <p:cNvPr id="42"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525935" y="1642984"/>
            <a:ext cx="1584000" cy="1563637"/>
          </a:xfrm>
          <a:prstGeom prst="ellipse">
            <a:avLst/>
          </a:prstGeom>
          <a:noFill/>
          <a:ln w="9525">
            <a:solidFill>
              <a:srgbClr val="00B0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33935" y="4326097"/>
            <a:ext cx="1584000" cy="1603085"/>
          </a:xfrm>
          <a:prstGeom prst="ellipse">
            <a:avLst/>
          </a:prstGeom>
          <a:noFill/>
          <a:ln w="9525">
            <a:solidFill>
              <a:srgbClr val="00B0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9533" t="-18378" b="-15521"/>
          <a:stretch/>
        </p:blipFill>
        <p:spPr bwMode="auto">
          <a:xfrm>
            <a:off x="2749781" y="4336616"/>
            <a:ext cx="1584000" cy="1557263"/>
          </a:xfrm>
          <a:prstGeom prst="ellipse">
            <a:avLst/>
          </a:prstGeom>
          <a:solidFill>
            <a:schemeClr val="bg1"/>
          </a:solidFill>
          <a:ln>
            <a:solidFill>
              <a:srgbClr val="00B092"/>
            </a:solidFill>
          </a:ln>
          <a:effectLst/>
          <a:extLst/>
        </p:spPr>
      </p:pic>
      <p:pic>
        <p:nvPicPr>
          <p:cNvPr id="45" name="Picture 9" descr="electric bus USA"/>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b="-14653"/>
          <a:stretch/>
        </p:blipFill>
        <p:spPr bwMode="auto">
          <a:xfrm>
            <a:off x="6699661" y="4335639"/>
            <a:ext cx="1586583" cy="1584000"/>
          </a:xfrm>
          <a:prstGeom prst="ellipse">
            <a:avLst/>
          </a:prstGeom>
          <a:solidFill>
            <a:schemeClr val="bg1"/>
          </a:solidFill>
          <a:ln>
            <a:solidFill>
              <a:srgbClr val="00B092"/>
            </a:solidFill>
          </a:ln>
          <a:extLst/>
        </p:spPr>
      </p:pic>
      <p:sp>
        <p:nvSpPr>
          <p:cNvPr id="46" name="TextBox 45"/>
          <p:cNvSpPr txBox="1"/>
          <p:nvPr/>
        </p:nvSpPr>
        <p:spPr>
          <a:xfrm>
            <a:off x="367196" y="3202305"/>
            <a:ext cx="1779104" cy="674031"/>
          </a:xfrm>
          <a:prstGeom prst="rect">
            <a:avLst/>
          </a:prstGeom>
          <a:noFill/>
        </p:spPr>
        <p:txBody>
          <a:bodyPr wrap="square" rtlCol="0">
            <a:spAutoFit/>
          </a:bodyPr>
          <a:lstStyle/>
          <a:p>
            <a:pPr algn="ctr" defTabSz="457200">
              <a:lnSpc>
                <a:spcPct val="90000"/>
              </a:lnSpc>
            </a:pPr>
            <a:r>
              <a:rPr lang="en-IE" sz="1400" dirty="0">
                <a:solidFill>
                  <a:srgbClr val="174067"/>
                </a:solidFill>
              </a:rPr>
              <a:t>A Network of “Next Generation” Bus </a:t>
            </a:r>
            <a:r>
              <a:rPr lang="en-IE" sz="1400" dirty="0" smtClean="0">
                <a:solidFill>
                  <a:srgbClr val="174067"/>
                </a:solidFill>
              </a:rPr>
              <a:t>Corridors</a:t>
            </a:r>
            <a:endParaRPr lang="en-IE" sz="1400" dirty="0">
              <a:solidFill>
                <a:srgbClr val="174067"/>
              </a:solidFill>
            </a:endParaRPr>
          </a:p>
        </p:txBody>
      </p:sp>
      <p:pic>
        <p:nvPicPr>
          <p:cNvPr id="47"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736"/>
          <a:stretch/>
        </p:blipFill>
        <p:spPr bwMode="auto">
          <a:xfrm>
            <a:off x="443396" y="1624429"/>
            <a:ext cx="1584000" cy="1564674"/>
          </a:xfrm>
          <a:prstGeom prst="ellipse">
            <a:avLst/>
          </a:prstGeom>
          <a:noFill/>
          <a:ln w="9525">
            <a:solidFill>
              <a:srgbClr val="00B0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751508" y="4299845"/>
            <a:ext cx="1584000" cy="1459688"/>
          </a:xfrm>
          <a:prstGeom prst="ellipse">
            <a:avLst/>
          </a:prstGeom>
          <a:noFill/>
          <a:ln w="9525">
            <a:solidFill>
              <a:srgbClr val="00B0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5648748" y="3241804"/>
            <a:ext cx="1534170" cy="800219"/>
          </a:xfrm>
          <a:prstGeom prst="rect">
            <a:avLst/>
          </a:prstGeom>
          <a:noFill/>
        </p:spPr>
        <p:txBody>
          <a:bodyPr wrap="square" rtlCol="0">
            <a:spAutoFit/>
          </a:bodyPr>
          <a:lstStyle/>
          <a:p>
            <a:pPr algn="ctr" defTabSz="457200"/>
            <a:r>
              <a:rPr lang="en-IE" sz="1400" dirty="0">
                <a:solidFill>
                  <a:srgbClr val="174067"/>
                </a:solidFill>
              </a:rPr>
              <a:t>Simpler Fare Structure</a:t>
            </a:r>
          </a:p>
          <a:p>
            <a:pPr defTabSz="457200"/>
            <a:endParaRPr lang="en-US" dirty="0">
              <a:solidFill>
                <a:prstClr val="black"/>
              </a:solidFill>
            </a:endParaRPr>
          </a:p>
        </p:txBody>
      </p:sp>
      <p:sp>
        <p:nvSpPr>
          <p:cNvPr id="50" name="TextBox 49"/>
          <p:cNvSpPr txBox="1"/>
          <p:nvPr/>
        </p:nvSpPr>
        <p:spPr>
          <a:xfrm>
            <a:off x="2873797" y="5962618"/>
            <a:ext cx="1534170" cy="584776"/>
          </a:xfrm>
          <a:prstGeom prst="rect">
            <a:avLst/>
          </a:prstGeom>
          <a:noFill/>
        </p:spPr>
        <p:txBody>
          <a:bodyPr wrap="square" rtlCol="0">
            <a:spAutoFit/>
          </a:bodyPr>
          <a:lstStyle/>
          <a:p>
            <a:pPr algn="ctr" defTabSz="457200"/>
            <a:r>
              <a:rPr lang="en-IE" sz="1400" dirty="0">
                <a:solidFill>
                  <a:srgbClr val="174067"/>
                </a:solidFill>
              </a:rPr>
              <a:t>New Bus Livery</a:t>
            </a:r>
          </a:p>
          <a:p>
            <a:pPr defTabSz="457200"/>
            <a:endParaRPr lang="en-US" dirty="0">
              <a:solidFill>
                <a:prstClr val="black"/>
              </a:solidFill>
            </a:endParaRPr>
          </a:p>
        </p:txBody>
      </p:sp>
      <p:sp>
        <p:nvSpPr>
          <p:cNvPr id="51" name="TextBox 50"/>
          <p:cNvSpPr txBox="1"/>
          <p:nvPr/>
        </p:nvSpPr>
        <p:spPr>
          <a:xfrm>
            <a:off x="776423" y="5794241"/>
            <a:ext cx="1534170" cy="800219"/>
          </a:xfrm>
          <a:prstGeom prst="rect">
            <a:avLst/>
          </a:prstGeom>
          <a:noFill/>
        </p:spPr>
        <p:txBody>
          <a:bodyPr wrap="square" rtlCol="0">
            <a:spAutoFit/>
          </a:bodyPr>
          <a:lstStyle/>
          <a:p>
            <a:pPr algn="ctr" defTabSz="457200"/>
            <a:r>
              <a:rPr lang="en-IE" sz="1400" dirty="0" smtClean="0">
                <a:solidFill>
                  <a:srgbClr val="174067"/>
                </a:solidFill>
              </a:rPr>
              <a:t>Park &amp; Ride facilities</a:t>
            </a:r>
            <a:endParaRPr lang="en-IE" sz="1400" dirty="0">
              <a:solidFill>
                <a:srgbClr val="174067"/>
              </a:solidFill>
            </a:endParaRPr>
          </a:p>
          <a:p>
            <a:pPr defTabSz="457200"/>
            <a:endParaRPr lang="en-US" dirty="0">
              <a:solidFill>
                <a:prstClr val="black"/>
              </a:solidFill>
            </a:endParaRPr>
          </a:p>
        </p:txBody>
      </p:sp>
      <p:sp>
        <p:nvSpPr>
          <p:cNvPr id="52" name="TextBox 51"/>
          <p:cNvSpPr txBox="1"/>
          <p:nvPr/>
        </p:nvSpPr>
        <p:spPr>
          <a:xfrm>
            <a:off x="7188854" y="3189103"/>
            <a:ext cx="1534170" cy="800219"/>
          </a:xfrm>
          <a:prstGeom prst="rect">
            <a:avLst/>
          </a:prstGeom>
          <a:noFill/>
        </p:spPr>
        <p:txBody>
          <a:bodyPr wrap="square" rtlCol="0">
            <a:spAutoFit/>
          </a:bodyPr>
          <a:lstStyle/>
          <a:p>
            <a:pPr algn="ctr" defTabSz="457200"/>
            <a:r>
              <a:rPr lang="en-IE" sz="1400" dirty="0">
                <a:solidFill>
                  <a:srgbClr val="174067"/>
                </a:solidFill>
              </a:rPr>
              <a:t>Cashless Payment System</a:t>
            </a:r>
          </a:p>
          <a:p>
            <a:pPr defTabSz="457200"/>
            <a:endParaRPr lang="en-US" dirty="0">
              <a:solidFill>
                <a:prstClr val="black"/>
              </a:solidFill>
            </a:endParaRPr>
          </a:p>
        </p:txBody>
      </p:sp>
      <p:sp>
        <p:nvSpPr>
          <p:cNvPr id="53" name="TextBox 52"/>
          <p:cNvSpPr txBox="1"/>
          <p:nvPr/>
        </p:nvSpPr>
        <p:spPr>
          <a:xfrm>
            <a:off x="2146300" y="3299092"/>
            <a:ext cx="1669572" cy="800219"/>
          </a:xfrm>
          <a:prstGeom prst="rect">
            <a:avLst/>
          </a:prstGeom>
          <a:noFill/>
        </p:spPr>
        <p:txBody>
          <a:bodyPr wrap="square" rtlCol="0">
            <a:spAutoFit/>
          </a:bodyPr>
          <a:lstStyle/>
          <a:p>
            <a:pPr algn="ctr" defTabSz="457200"/>
            <a:r>
              <a:rPr lang="en-IE" sz="1400" dirty="0">
                <a:solidFill>
                  <a:srgbClr val="174067"/>
                </a:solidFill>
              </a:rPr>
              <a:t>Complete Redesign of Bus </a:t>
            </a:r>
            <a:r>
              <a:rPr lang="en-IE" sz="1400" dirty="0" smtClean="0">
                <a:solidFill>
                  <a:srgbClr val="174067"/>
                </a:solidFill>
              </a:rPr>
              <a:t>Network</a:t>
            </a:r>
            <a:endParaRPr lang="en-IE" sz="1400" dirty="0">
              <a:solidFill>
                <a:srgbClr val="174067"/>
              </a:solidFill>
            </a:endParaRPr>
          </a:p>
          <a:p>
            <a:pPr defTabSz="457200"/>
            <a:endParaRPr lang="en-US" dirty="0">
              <a:solidFill>
                <a:prstClr val="black"/>
              </a:solidFill>
            </a:endParaRPr>
          </a:p>
        </p:txBody>
      </p:sp>
      <p:sp>
        <p:nvSpPr>
          <p:cNvPr id="54" name="TextBox 53"/>
          <p:cNvSpPr txBox="1"/>
          <p:nvPr/>
        </p:nvSpPr>
        <p:spPr>
          <a:xfrm>
            <a:off x="3849389" y="3277655"/>
            <a:ext cx="1534170" cy="800219"/>
          </a:xfrm>
          <a:prstGeom prst="rect">
            <a:avLst/>
          </a:prstGeom>
          <a:noFill/>
        </p:spPr>
        <p:txBody>
          <a:bodyPr wrap="square" rtlCol="0">
            <a:spAutoFit/>
          </a:bodyPr>
          <a:lstStyle/>
          <a:p>
            <a:pPr algn="ctr" defTabSz="457200"/>
            <a:r>
              <a:rPr lang="en-IE" sz="1400" dirty="0">
                <a:solidFill>
                  <a:srgbClr val="174067"/>
                </a:solidFill>
              </a:rPr>
              <a:t>State-of-the-art Ticketing System</a:t>
            </a:r>
          </a:p>
          <a:p>
            <a:pPr defTabSz="457200"/>
            <a:endParaRPr lang="en-US" dirty="0">
              <a:solidFill>
                <a:prstClr val="black"/>
              </a:solidFill>
            </a:endParaRPr>
          </a:p>
        </p:txBody>
      </p:sp>
      <p:sp>
        <p:nvSpPr>
          <p:cNvPr id="55" name="TextBox 54"/>
          <p:cNvSpPr txBox="1"/>
          <p:nvPr/>
        </p:nvSpPr>
        <p:spPr>
          <a:xfrm>
            <a:off x="4716016" y="6022555"/>
            <a:ext cx="1534170" cy="800219"/>
          </a:xfrm>
          <a:prstGeom prst="rect">
            <a:avLst/>
          </a:prstGeom>
          <a:noFill/>
        </p:spPr>
        <p:txBody>
          <a:bodyPr wrap="square" rtlCol="0">
            <a:spAutoFit/>
          </a:bodyPr>
          <a:lstStyle/>
          <a:p>
            <a:pPr algn="ctr" defTabSz="457200"/>
            <a:r>
              <a:rPr lang="en-IE" sz="1400" dirty="0">
                <a:solidFill>
                  <a:srgbClr val="174067"/>
                </a:solidFill>
              </a:rPr>
              <a:t>New Bus Stops</a:t>
            </a:r>
            <a:br>
              <a:rPr lang="en-IE" sz="1400" dirty="0">
                <a:solidFill>
                  <a:srgbClr val="174067"/>
                </a:solidFill>
              </a:rPr>
            </a:br>
            <a:r>
              <a:rPr lang="en-IE" sz="1400" dirty="0">
                <a:solidFill>
                  <a:srgbClr val="174067"/>
                </a:solidFill>
              </a:rPr>
              <a:t> + Shelters</a:t>
            </a:r>
          </a:p>
          <a:p>
            <a:pPr defTabSz="457200"/>
            <a:endParaRPr lang="en-US" dirty="0">
              <a:solidFill>
                <a:prstClr val="black"/>
              </a:solidFill>
            </a:endParaRPr>
          </a:p>
        </p:txBody>
      </p:sp>
      <p:sp>
        <p:nvSpPr>
          <p:cNvPr id="56" name="TextBox 55"/>
          <p:cNvSpPr txBox="1"/>
          <p:nvPr/>
        </p:nvSpPr>
        <p:spPr>
          <a:xfrm>
            <a:off x="6725867" y="6022554"/>
            <a:ext cx="1534170" cy="800219"/>
          </a:xfrm>
          <a:prstGeom prst="rect">
            <a:avLst/>
          </a:prstGeom>
          <a:noFill/>
        </p:spPr>
        <p:txBody>
          <a:bodyPr wrap="square" rtlCol="0">
            <a:spAutoFit/>
          </a:bodyPr>
          <a:lstStyle/>
          <a:p>
            <a:pPr algn="ctr" defTabSz="457200"/>
            <a:r>
              <a:rPr lang="en-IE" sz="1400" dirty="0">
                <a:solidFill>
                  <a:srgbClr val="174067"/>
                </a:solidFill>
              </a:rPr>
              <a:t>Use of Low Emission Vehicles</a:t>
            </a:r>
          </a:p>
          <a:p>
            <a:pPr defTabSz="457200"/>
            <a:endParaRPr lang="en-US" dirty="0">
              <a:solidFill>
                <a:prstClr val="black"/>
              </a:solidFill>
            </a:endParaRPr>
          </a:p>
        </p:txBody>
      </p:sp>
      <p:sp>
        <p:nvSpPr>
          <p:cNvPr id="2" name="Slide Number Placeholder 1"/>
          <p:cNvSpPr>
            <a:spLocks noGrp="1"/>
          </p:cNvSpPr>
          <p:nvPr>
            <p:ph type="sldNum" sz="quarter" idx="12"/>
          </p:nvPr>
        </p:nvSpPr>
        <p:spPr/>
        <p:txBody>
          <a:bodyPr/>
          <a:lstStyle/>
          <a:p>
            <a:fld id="{2D57B0AA-AC8E-4463-ADAC-E87D09B82E4F}" type="slidenum">
              <a:rPr lang="en-US" smtClean="0"/>
              <a:t>4</a:t>
            </a:fld>
            <a:endParaRPr lang="en-US"/>
          </a:p>
        </p:txBody>
      </p:sp>
    </p:spTree>
    <p:extLst>
      <p:ext uri="{BB962C8B-B14F-4D97-AF65-F5344CB8AC3E}">
        <p14:creationId xmlns:p14="http://schemas.microsoft.com/office/powerpoint/2010/main" val="1300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inVertic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barn(inVertical)">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arn(inVertical)">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inVertical)">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arn(inVertical)">
                                      <p:cBhvr>
                                        <p:cTn id="47" dur="500"/>
                                        <p:tgtEl>
                                          <p:spTgt spid="4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barn(inVertical)">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arn(inVertical)">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barn(inVertical)">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arn(inVertical)">
                                      <p:cBhvr>
                                        <p:cTn id="71" dur="500"/>
                                        <p:tgtEl>
                                          <p:spTgt spid="45"/>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barn(inVertical)">
                                      <p:cBhvr>
                                        <p:cTn id="7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0" grpId="0"/>
      <p:bldP spid="51" grpId="0"/>
      <p:bldP spid="52" grpId="0"/>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E9EE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NTA Maps - Public Transport Network - Core Bus Network Final.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461615"/>
          </a:xfrm>
          <a:prstGeom prst="rect">
            <a:avLst/>
          </a:prstGeom>
        </p:spPr>
      </p:pic>
    </p:spTree>
    <p:extLst>
      <p:ext uri="{BB962C8B-B14F-4D97-AF65-F5344CB8AC3E}">
        <p14:creationId xmlns:p14="http://schemas.microsoft.com/office/powerpoint/2010/main" val="358798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271" y="1402522"/>
            <a:ext cx="8574726" cy="518347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1782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Icons 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356" y="4311701"/>
            <a:ext cx="2636230" cy="2207870"/>
          </a:xfrm>
          <a:prstGeom prst="rect">
            <a:avLst/>
          </a:prstGeom>
        </p:spPr>
      </p:pic>
      <p:pic>
        <p:nvPicPr>
          <p:cNvPr id="12" name="Picture 11"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sp>
        <p:nvSpPr>
          <p:cNvPr id="9" name="Parallelogram 8"/>
          <p:cNvSpPr/>
          <p:nvPr/>
        </p:nvSpPr>
        <p:spPr>
          <a:xfrm>
            <a:off x="0" y="1651400"/>
            <a:ext cx="6690516" cy="1374182"/>
          </a:xfrm>
          <a:prstGeom prst="parallelogram">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solidFill>
                  <a:schemeClr val="bg1"/>
                </a:solidFill>
                <a:latin typeface="Trebuchet MS"/>
                <a:cs typeface="Trebuchet MS"/>
              </a:rPr>
              <a:t>DART Expansion</a:t>
            </a:r>
            <a:endParaRPr lang="en-US" sz="2400" dirty="0">
              <a:solidFill>
                <a:schemeClr val="bg1"/>
              </a:solidFill>
              <a:latin typeface="Trebuchet MS"/>
              <a:cs typeface="Trebuchet MS"/>
            </a:endParaRPr>
          </a:p>
        </p:txBody>
      </p:sp>
    </p:spTree>
    <p:extLst>
      <p:ext uri="{BB962C8B-B14F-4D97-AF65-F5344CB8AC3E}">
        <p14:creationId xmlns:p14="http://schemas.microsoft.com/office/powerpoint/2010/main" val="873254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9EE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NTA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pic>
        <p:nvPicPr>
          <p:cNvPr id="6" name="Picture 5" descr="Metro Integration Map - 2027 Heavy Rail Final.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3321" y="0"/>
            <a:ext cx="4846211" cy="6858000"/>
          </a:xfrm>
          <a:prstGeom prst="rect">
            <a:avLst/>
          </a:prstGeom>
        </p:spPr>
      </p:pic>
    </p:spTree>
    <p:extLst>
      <p:ext uri="{BB962C8B-B14F-4D97-AF65-F5344CB8AC3E}">
        <p14:creationId xmlns:p14="http://schemas.microsoft.com/office/powerpoint/2010/main" val="410941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696" y="1484783"/>
            <a:ext cx="8292328" cy="4937484"/>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430697" y="1627748"/>
            <a:ext cx="3583163" cy="4971617"/>
          </a:xfrm>
          <a:prstGeom prst="rect">
            <a:avLst/>
          </a:prstGeom>
          <a:noFill/>
        </p:spPr>
        <p:txBody>
          <a:bodyPr wrap="square" rtlCol="0">
            <a:spAutoFit/>
          </a:bodyPr>
          <a:lstStyle/>
          <a:p>
            <a:pPr marL="285750" indent="-285750">
              <a:lnSpc>
                <a:spcPct val="90000"/>
              </a:lnSpc>
              <a:buFont typeface="Arial" pitchFamily="34" charset="0"/>
              <a:buChar char="•"/>
            </a:pPr>
            <a:r>
              <a:rPr lang="en-US" sz="1600" dirty="0" smtClean="0">
                <a:solidFill>
                  <a:prstClr val="black"/>
                </a:solidFill>
              </a:rPr>
              <a:t>Under the National Development we are </a:t>
            </a:r>
            <a:r>
              <a:rPr lang="en-US" sz="1600" dirty="0" err="1" smtClean="0">
                <a:solidFill>
                  <a:prstClr val="black"/>
                </a:solidFill>
              </a:rPr>
              <a:t>prioritising</a:t>
            </a:r>
            <a:r>
              <a:rPr lang="en-US" sz="1600" dirty="0" smtClean="0">
                <a:solidFill>
                  <a:prstClr val="black"/>
                </a:solidFill>
              </a:rPr>
              <a:t> investment in the non-tunnel elements of the DART </a:t>
            </a:r>
            <a:r>
              <a:rPr lang="en-US" sz="1600" dirty="0" err="1" smtClean="0">
                <a:solidFill>
                  <a:prstClr val="black"/>
                </a:solidFill>
              </a:rPr>
              <a:t>programme</a:t>
            </a:r>
            <a:endParaRPr lang="en-US" sz="1600" dirty="0" smtClean="0">
              <a:solidFill>
                <a:prstClr val="black"/>
              </a:solidFill>
            </a:endParaRPr>
          </a:p>
          <a:p>
            <a:pPr marL="285750" indent="-285750">
              <a:lnSpc>
                <a:spcPct val="90000"/>
              </a:lnSpc>
              <a:buFont typeface="Arial" pitchFamily="34" charset="0"/>
              <a:buChar char="•"/>
            </a:pPr>
            <a:endParaRPr lang="en-US" sz="1600" dirty="0">
              <a:solidFill>
                <a:prstClr val="black"/>
              </a:solidFill>
            </a:endParaRPr>
          </a:p>
          <a:p>
            <a:pPr marL="285750" indent="-285750">
              <a:lnSpc>
                <a:spcPct val="90000"/>
              </a:lnSpc>
              <a:buFont typeface="Arial" pitchFamily="34" charset="0"/>
              <a:buChar char="•"/>
            </a:pPr>
            <a:r>
              <a:rPr lang="en-US" sz="1600" dirty="0" smtClean="0">
                <a:solidFill>
                  <a:prstClr val="black"/>
                </a:solidFill>
              </a:rPr>
              <a:t>This will enable additional services to be put in place much earlier, using existing infrastructure with some enhancements</a:t>
            </a:r>
          </a:p>
          <a:p>
            <a:pPr marL="285750" indent="-285750">
              <a:lnSpc>
                <a:spcPct val="90000"/>
              </a:lnSpc>
              <a:buFont typeface="Arial" pitchFamily="34" charset="0"/>
              <a:buChar char="•"/>
            </a:pPr>
            <a:endParaRPr lang="en-US" sz="1600" dirty="0" smtClean="0">
              <a:solidFill>
                <a:prstClr val="black"/>
              </a:solidFill>
            </a:endParaRPr>
          </a:p>
          <a:p>
            <a:pPr marL="285750" indent="-285750">
              <a:lnSpc>
                <a:spcPct val="90000"/>
              </a:lnSpc>
              <a:buFont typeface="Arial" pitchFamily="34" charset="0"/>
              <a:buChar char="•"/>
            </a:pPr>
            <a:r>
              <a:rPr lang="en-US" sz="1600" dirty="0" smtClean="0">
                <a:solidFill>
                  <a:prstClr val="black"/>
                </a:solidFill>
              </a:rPr>
              <a:t>We intend to purchase diesel electric train sets that can operate as electric powered or diesel powered</a:t>
            </a:r>
          </a:p>
          <a:p>
            <a:pPr marL="285750" indent="-285750">
              <a:lnSpc>
                <a:spcPct val="90000"/>
              </a:lnSpc>
              <a:buFont typeface="Arial" pitchFamily="34" charset="0"/>
              <a:buChar char="•"/>
            </a:pPr>
            <a:endParaRPr lang="en-US" sz="1600" dirty="0">
              <a:solidFill>
                <a:prstClr val="black"/>
              </a:solidFill>
            </a:endParaRPr>
          </a:p>
          <a:p>
            <a:pPr marL="285750" indent="-285750">
              <a:lnSpc>
                <a:spcPct val="90000"/>
              </a:lnSpc>
              <a:buFont typeface="Arial" pitchFamily="34" charset="0"/>
              <a:buChar char="•"/>
            </a:pPr>
            <a:r>
              <a:rPr lang="en-US" sz="1600" dirty="0" smtClean="0">
                <a:solidFill>
                  <a:prstClr val="black"/>
                </a:solidFill>
              </a:rPr>
              <a:t>This will allow DART to be expanded initially without electrification</a:t>
            </a:r>
          </a:p>
          <a:p>
            <a:pPr marL="285750" indent="-285750">
              <a:lnSpc>
                <a:spcPct val="90000"/>
              </a:lnSpc>
              <a:buFont typeface="Arial" pitchFamily="34" charset="0"/>
              <a:buChar char="•"/>
            </a:pPr>
            <a:endParaRPr lang="en-US" sz="1600" dirty="0">
              <a:solidFill>
                <a:prstClr val="black"/>
              </a:solidFill>
            </a:endParaRPr>
          </a:p>
          <a:p>
            <a:pPr marL="285750" indent="-285750">
              <a:lnSpc>
                <a:spcPct val="90000"/>
              </a:lnSpc>
              <a:buFont typeface="Arial" pitchFamily="34" charset="0"/>
              <a:buChar char="•"/>
            </a:pPr>
            <a:r>
              <a:rPr lang="en-US" sz="1600" dirty="0" smtClean="0">
                <a:solidFill>
                  <a:prstClr val="black"/>
                </a:solidFill>
              </a:rPr>
              <a:t>Electrification will follow to provide a more energy efficient rail network with lower carbon emissions</a:t>
            </a:r>
          </a:p>
          <a:p>
            <a:pPr marL="285750" indent="-285750">
              <a:lnSpc>
                <a:spcPct val="90000"/>
              </a:lnSpc>
              <a:buFont typeface="Arial" pitchFamily="34" charset="0"/>
              <a:buChar char="•"/>
            </a:pPr>
            <a:endParaRPr lang="en-US" sz="1600" dirty="0">
              <a:solidFill>
                <a:prstClr val="black"/>
              </a:solidFill>
            </a:endParaRPr>
          </a:p>
          <a:p>
            <a:pPr>
              <a:lnSpc>
                <a:spcPct val="90000"/>
              </a:lnSpc>
            </a:pPr>
            <a:endParaRPr lang="en-US" sz="1600" dirty="0">
              <a:solidFill>
                <a:prstClr val="black"/>
              </a:solidFill>
            </a:endParaRPr>
          </a:p>
        </p:txBody>
      </p:sp>
      <p:sp>
        <p:nvSpPr>
          <p:cNvPr id="7" name="Rectangle 6"/>
          <p:cNvSpPr/>
          <p:nvPr/>
        </p:nvSpPr>
        <p:spPr>
          <a:xfrm flipV="1">
            <a:off x="430696" y="1417635"/>
            <a:ext cx="8292328" cy="95319"/>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430697" y="383158"/>
            <a:ext cx="3433438" cy="800219"/>
          </a:xfrm>
          <a:prstGeom prst="rect">
            <a:avLst/>
          </a:prstGeom>
          <a:noFill/>
        </p:spPr>
        <p:txBody>
          <a:bodyPr wrap="square" rtlCol="0">
            <a:spAutoFit/>
          </a:bodyPr>
          <a:lstStyle/>
          <a:p>
            <a:r>
              <a:rPr lang="en-US" sz="2800" dirty="0" smtClean="0">
                <a:solidFill>
                  <a:srgbClr val="192146"/>
                </a:solidFill>
                <a:latin typeface="Trebuchet MS"/>
              </a:rPr>
              <a:t>DART </a:t>
            </a:r>
            <a:r>
              <a:rPr lang="en-US" sz="2800" dirty="0">
                <a:solidFill>
                  <a:srgbClr val="192146"/>
                </a:solidFill>
                <a:latin typeface="Trebuchet MS"/>
              </a:rPr>
              <a:t>Expansion </a:t>
            </a:r>
          </a:p>
          <a:p>
            <a:endParaRPr lang="en-US" dirty="0">
              <a:solidFill>
                <a:prstClr val="black"/>
              </a:solidFill>
            </a:endParaRPr>
          </a:p>
        </p:txBody>
      </p:sp>
      <p:sp>
        <p:nvSpPr>
          <p:cNvPr id="3" name="Slide Number Placeholder 2"/>
          <p:cNvSpPr>
            <a:spLocks noGrp="1"/>
          </p:cNvSpPr>
          <p:nvPr>
            <p:ph type="sldNum" sz="quarter" idx="12"/>
          </p:nvPr>
        </p:nvSpPr>
        <p:spPr/>
        <p:txBody>
          <a:bodyPr/>
          <a:lstStyle/>
          <a:p>
            <a:fld id="{C7625203-4B55-1E40-A7A7-DE5C582AC364}" type="slidenum">
              <a:rPr lang="en-US" smtClean="0">
                <a:solidFill>
                  <a:prstClr val="black">
                    <a:tint val="75000"/>
                  </a:prstClr>
                </a:solidFill>
              </a:rPr>
              <a:pPr/>
              <a:t>8</a:t>
            </a:fld>
            <a:endParaRPr lang="en-US">
              <a:solidFill>
                <a:prstClr val="black">
                  <a:tint val="75000"/>
                </a:prst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84038" y="1655829"/>
            <a:ext cx="4518637" cy="3329033"/>
          </a:xfrm>
          <a:prstGeom prst="rect">
            <a:avLst/>
          </a:prstGeom>
        </p:spPr>
      </p:pic>
      <p:pic>
        <p:nvPicPr>
          <p:cNvPr id="10" name="Picture 9"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spTree>
    <p:extLst>
      <p:ext uri="{BB962C8B-B14F-4D97-AF65-F5344CB8AC3E}">
        <p14:creationId xmlns:p14="http://schemas.microsoft.com/office/powerpoint/2010/main" val="301728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271" y="1402522"/>
            <a:ext cx="8574726" cy="5183476"/>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1782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Icons lar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356" y="4311701"/>
            <a:ext cx="2636230" cy="2207870"/>
          </a:xfrm>
          <a:prstGeom prst="rect">
            <a:avLst/>
          </a:prstGeom>
        </p:spPr>
      </p:pic>
      <p:pic>
        <p:nvPicPr>
          <p:cNvPr id="11" name="Picture 10" descr="NT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288" y="330364"/>
            <a:ext cx="1287272" cy="745326"/>
          </a:xfrm>
          <a:prstGeom prst="rect">
            <a:avLst/>
          </a:prstGeom>
        </p:spPr>
      </p:pic>
      <p:sp>
        <p:nvSpPr>
          <p:cNvPr id="9" name="Parallelogram 8"/>
          <p:cNvSpPr/>
          <p:nvPr/>
        </p:nvSpPr>
        <p:spPr>
          <a:xfrm>
            <a:off x="0" y="1651400"/>
            <a:ext cx="6690516" cy="1374182"/>
          </a:xfrm>
          <a:prstGeom prst="parallelogram">
            <a:avLst/>
          </a:prstGeom>
          <a:solidFill>
            <a:srgbClr val="1921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solidFill>
                  <a:schemeClr val="bg1"/>
                </a:solidFill>
                <a:latin typeface="Trebuchet MS"/>
                <a:cs typeface="Trebuchet MS"/>
              </a:rPr>
              <a:t>LUAS &amp; Metro</a:t>
            </a:r>
            <a:endParaRPr lang="en-US" sz="2400" dirty="0">
              <a:solidFill>
                <a:schemeClr val="bg1"/>
              </a:solidFill>
              <a:latin typeface="Trebuchet MS"/>
              <a:cs typeface="Trebuchet MS"/>
            </a:endParaRPr>
          </a:p>
        </p:txBody>
      </p:sp>
    </p:spTree>
    <p:extLst>
      <p:ext uri="{BB962C8B-B14F-4D97-AF65-F5344CB8AC3E}">
        <p14:creationId xmlns:p14="http://schemas.microsoft.com/office/powerpoint/2010/main" val="1001677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TA Colour Palette">
      <a:dk1>
        <a:sysClr val="windowText" lastClr="000000"/>
      </a:dk1>
      <a:lt1>
        <a:sysClr val="window" lastClr="FFFFFF"/>
      </a:lt1>
      <a:dk2>
        <a:srgbClr val="5E0DC5"/>
      </a:dk2>
      <a:lt2>
        <a:srgbClr val="646569"/>
      </a:lt2>
      <a:accent1>
        <a:srgbClr val="810024"/>
      </a:accent1>
      <a:accent2>
        <a:srgbClr val="D21145"/>
      </a:accent2>
      <a:accent3>
        <a:srgbClr val="B53E95"/>
      </a:accent3>
      <a:accent4>
        <a:srgbClr val="6659B0"/>
      </a:accent4>
      <a:accent5>
        <a:srgbClr val="4E83C3"/>
      </a:accent5>
      <a:accent6>
        <a:srgbClr val="00AEDA"/>
      </a:accent6>
      <a:hlink>
        <a:srgbClr val="00B092"/>
      </a:hlink>
      <a:folHlink>
        <a:srgbClr val="C1CC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2666</TotalTime>
  <Words>746</Words>
  <Application>Microsoft Office PowerPoint</Application>
  <PresentationFormat>On-screen Show (4:3)</PresentationFormat>
  <Paragraphs>128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Catalysto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Aishling O'Brien</dc:creator>
  <cp:lastModifiedBy>Grainne Mackin</cp:lastModifiedBy>
  <cp:revision>230</cp:revision>
  <cp:lastPrinted>2018-03-22T11:23:09Z</cp:lastPrinted>
  <dcterms:created xsi:type="dcterms:W3CDTF">2015-10-13T15:44:49Z</dcterms:created>
  <dcterms:modified xsi:type="dcterms:W3CDTF">2018-03-22T11:30:42Z</dcterms:modified>
</cp:coreProperties>
</file>