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7" r:id="rId3"/>
    <p:sldId id="305" r:id="rId4"/>
    <p:sldId id="306" r:id="rId5"/>
    <p:sldId id="304" r:id="rId6"/>
    <p:sldId id="262" r:id="rId7"/>
    <p:sldId id="259" r:id="rId8"/>
    <p:sldId id="307" r:id="rId9"/>
    <p:sldId id="315" r:id="rId10"/>
    <p:sldId id="311" r:id="rId11"/>
    <p:sldId id="310" r:id="rId12"/>
    <p:sldId id="312" r:id="rId13"/>
    <p:sldId id="313" r:id="rId14"/>
    <p:sldId id="314" r:id="rId15"/>
    <p:sldId id="265" r:id="rId16"/>
    <p:sldId id="272" r:id="rId17"/>
    <p:sldId id="270" r:id="rId18"/>
    <p:sldId id="274" r:id="rId19"/>
    <p:sldId id="285" r:id="rId20"/>
    <p:sldId id="284" r:id="rId21"/>
    <p:sldId id="266" r:id="rId22"/>
    <p:sldId id="286" r:id="rId23"/>
    <p:sldId id="287" r:id="rId24"/>
    <p:sldId id="289" r:id="rId25"/>
    <p:sldId id="293" r:id="rId26"/>
    <p:sldId id="294" r:id="rId27"/>
    <p:sldId id="295" r:id="rId28"/>
    <p:sldId id="301" r:id="rId29"/>
    <p:sldId id="302" r:id="rId30"/>
    <p:sldId id="318"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AFDE"/>
    <a:srgbClr val="BAD2ED"/>
    <a:srgbClr val="C8E7DE"/>
    <a:srgbClr val="00B194"/>
    <a:srgbClr val="007DC5"/>
    <a:srgbClr val="D9DE00"/>
    <a:srgbClr val="D9E100"/>
    <a:srgbClr val="E1E600"/>
    <a:srgbClr val="E6EC00"/>
    <a:srgbClr val="E6E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4" autoAdjust="0"/>
    <p:restoredTop sz="94660"/>
  </p:normalViewPr>
  <p:slideViewPr>
    <p:cSldViewPr>
      <p:cViewPr varScale="1">
        <p:scale>
          <a:sx n="69" d="100"/>
          <a:sy n="69" d="100"/>
        </p:scale>
        <p:origin x="123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6AC2C7A8-B9E6-4AF4-B6B8-3A3F2A3367A4}" type="datetimeFigureOut">
              <a:rPr lang="en-IE" smtClean="0"/>
              <a:t>12/11/2021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E0F2603-78CD-4B3C-8D9A-3CF1DF79B16C}" type="slidenum">
              <a:rPr lang="en-IE" smtClean="0"/>
              <a:t>‹#›</a:t>
            </a:fld>
            <a:endParaRPr lang="en-IE"/>
          </a:p>
        </p:txBody>
      </p:sp>
    </p:spTree>
    <p:extLst>
      <p:ext uri="{BB962C8B-B14F-4D97-AF65-F5344CB8AC3E}">
        <p14:creationId xmlns:p14="http://schemas.microsoft.com/office/powerpoint/2010/main" val="3439587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6AC2C7A8-B9E6-4AF4-B6B8-3A3F2A3367A4}" type="datetimeFigureOut">
              <a:rPr lang="en-IE" smtClean="0"/>
              <a:t>12/11/2021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E0F2603-78CD-4B3C-8D9A-3CF1DF79B16C}" type="slidenum">
              <a:rPr lang="en-IE" smtClean="0"/>
              <a:t>‹#›</a:t>
            </a:fld>
            <a:endParaRPr lang="en-IE"/>
          </a:p>
        </p:txBody>
      </p:sp>
    </p:spTree>
    <p:extLst>
      <p:ext uri="{BB962C8B-B14F-4D97-AF65-F5344CB8AC3E}">
        <p14:creationId xmlns:p14="http://schemas.microsoft.com/office/powerpoint/2010/main" val="819366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6AC2C7A8-B9E6-4AF4-B6B8-3A3F2A3367A4}" type="datetimeFigureOut">
              <a:rPr lang="en-IE" smtClean="0"/>
              <a:t>12/11/2021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E0F2603-78CD-4B3C-8D9A-3CF1DF79B16C}" type="slidenum">
              <a:rPr lang="en-IE" smtClean="0"/>
              <a:t>‹#›</a:t>
            </a:fld>
            <a:endParaRPr lang="en-IE"/>
          </a:p>
        </p:txBody>
      </p:sp>
    </p:spTree>
    <p:extLst>
      <p:ext uri="{BB962C8B-B14F-4D97-AF65-F5344CB8AC3E}">
        <p14:creationId xmlns:p14="http://schemas.microsoft.com/office/powerpoint/2010/main" val="4082524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6AC2C7A8-B9E6-4AF4-B6B8-3A3F2A3367A4}" type="datetimeFigureOut">
              <a:rPr lang="en-IE" smtClean="0"/>
              <a:t>12/11/2021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E0F2603-78CD-4B3C-8D9A-3CF1DF79B16C}" type="slidenum">
              <a:rPr lang="en-IE" smtClean="0"/>
              <a:t>‹#›</a:t>
            </a:fld>
            <a:endParaRPr lang="en-IE"/>
          </a:p>
        </p:txBody>
      </p:sp>
    </p:spTree>
    <p:extLst>
      <p:ext uri="{BB962C8B-B14F-4D97-AF65-F5344CB8AC3E}">
        <p14:creationId xmlns:p14="http://schemas.microsoft.com/office/powerpoint/2010/main" val="3190319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C2C7A8-B9E6-4AF4-B6B8-3A3F2A3367A4}" type="datetimeFigureOut">
              <a:rPr lang="en-IE" smtClean="0"/>
              <a:t>12/11/2021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E0F2603-78CD-4B3C-8D9A-3CF1DF79B16C}" type="slidenum">
              <a:rPr lang="en-IE" smtClean="0"/>
              <a:t>‹#›</a:t>
            </a:fld>
            <a:endParaRPr lang="en-IE"/>
          </a:p>
        </p:txBody>
      </p:sp>
    </p:spTree>
    <p:extLst>
      <p:ext uri="{BB962C8B-B14F-4D97-AF65-F5344CB8AC3E}">
        <p14:creationId xmlns:p14="http://schemas.microsoft.com/office/powerpoint/2010/main" val="2473670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6AC2C7A8-B9E6-4AF4-B6B8-3A3F2A3367A4}" type="datetimeFigureOut">
              <a:rPr lang="en-IE" smtClean="0"/>
              <a:t>12/11/2021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7E0F2603-78CD-4B3C-8D9A-3CF1DF79B16C}" type="slidenum">
              <a:rPr lang="en-IE" smtClean="0"/>
              <a:t>‹#›</a:t>
            </a:fld>
            <a:endParaRPr lang="en-IE"/>
          </a:p>
        </p:txBody>
      </p:sp>
    </p:spTree>
    <p:extLst>
      <p:ext uri="{BB962C8B-B14F-4D97-AF65-F5344CB8AC3E}">
        <p14:creationId xmlns:p14="http://schemas.microsoft.com/office/powerpoint/2010/main" val="2466115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6AC2C7A8-B9E6-4AF4-B6B8-3A3F2A3367A4}" type="datetimeFigureOut">
              <a:rPr lang="en-IE" smtClean="0"/>
              <a:t>12/11/2021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7E0F2603-78CD-4B3C-8D9A-3CF1DF79B16C}" type="slidenum">
              <a:rPr lang="en-IE" smtClean="0"/>
              <a:t>‹#›</a:t>
            </a:fld>
            <a:endParaRPr lang="en-IE"/>
          </a:p>
        </p:txBody>
      </p:sp>
    </p:spTree>
    <p:extLst>
      <p:ext uri="{BB962C8B-B14F-4D97-AF65-F5344CB8AC3E}">
        <p14:creationId xmlns:p14="http://schemas.microsoft.com/office/powerpoint/2010/main" val="4191888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6AC2C7A8-B9E6-4AF4-B6B8-3A3F2A3367A4}" type="datetimeFigureOut">
              <a:rPr lang="en-IE" smtClean="0"/>
              <a:t>12/11/2021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7E0F2603-78CD-4B3C-8D9A-3CF1DF79B16C}" type="slidenum">
              <a:rPr lang="en-IE" smtClean="0"/>
              <a:t>‹#›</a:t>
            </a:fld>
            <a:endParaRPr lang="en-IE"/>
          </a:p>
        </p:txBody>
      </p:sp>
    </p:spTree>
    <p:extLst>
      <p:ext uri="{BB962C8B-B14F-4D97-AF65-F5344CB8AC3E}">
        <p14:creationId xmlns:p14="http://schemas.microsoft.com/office/powerpoint/2010/main" val="1083900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C2C7A8-B9E6-4AF4-B6B8-3A3F2A3367A4}" type="datetimeFigureOut">
              <a:rPr lang="en-IE" smtClean="0"/>
              <a:t>12/11/2021</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7E0F2603-78CD-4B3C-8D9A-3CF1DF79B16C}" type="slidenum">
              <a:rPr lang="en-IE" smtClean="0"/>
              <a:t>‹#›</a:t>
            </a:fld>
            <a:endParaRPr lang="en-IE"/>
          </a:p>
        </p:txBody>
      </p:sp>
    </p:spTree>
    <p:extLst>
      <p:ext uri="{BB962C8B-B14F-4D97-AF65-F5344CB8AC3E}">
        <p14:creationId xmlns:p14="http://schemas.microsoft.com/office/powerpoint/2010/main" val="727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C2C7A8-B9E6-4AF4-B6B8-3A3F2A3367A4}" type="datetimeFigureOut">
              <a:rPr lang="en-IE" smtClean="0"/>
              <a:t>12/11/2021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7E0F2603-78CD-4B3C-8D9A-3CF1DF79B16C}" type="slidenum">
              <a:rPr lang="en-IE" smtClean="0"/>
              <a:t>‹#›</a:t>
            </a:fld>
            <a:endParaRPr lang="en-IE"/>
          </a:p>
        </p:txBody>
      </p:sp>
    </p:spTree>
    <p:extLst>
      <p:ext uri="{BB962C8B-B14F-4D97-AF65-F5344CB8AC3E}">
        <p14:creationId xmlns:p14="http://schemas.microsoft.com/office/powerpoint/2010/main" val="300661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C2C7A8-B9E6-4AF4-B6B8-3A3F2A3367A4}" type="datetimeFigureOut">
              <a:rPr lang="en-IE" smtClean="0"/>
              <a:t>12/11/2021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7E0F2603-78CD-4B3C-8D9A-3CF1DF79B16C}" type="slidenum">
              <a:rPr lang="en-IE" smtClean="0"/>
              <a:t>‹#›</a:t>
            </a:fld>
            <a:endParaRPr lang="en-IE"/>
          </a:p>
        </p:txBody>
      </p:sp>
    </p:spTree>
    <p:extLst>
      <p:ext uri="{BB962C8B-B14F-4D97-AF65-F5344CB8AC3E}">
        <p14:creationId xmlns:p14="http://schemas.microsoft.com/office/powerpoint/2010/main" val="1975496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C2C7A8-B9E6-4AF4-B6B8-3A3F2A3367A4}" type="datetimeFigureOut">
              <a:rPr lang="en-IE" smtClean="0"/>
              <a:t>12/11/2021</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0F2603-78CD-4B3C-8D9A-3CF1DF79B16C}" type="slidenum">
              <a:rPr lang="en-IE" smtClean="0"/>
              <a:t>‹#›</a:t>
            </a:fld>
            <a:endParaRPr lang="en-IE"/>
          </a:p>
        </p:txBody>
      </p:sp>
    </p:spTree>
    <p:extLst>
      <p:ext uri="{BB962C8B-B14F-4D97-AF65-F5344CB8AC3E}">
        <p14:creationId xmlns:p14="http://schemas.microsoft.com/office/powerpoint/2010/main" val="3895151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youtu.be/IqpoaJIvSz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3397"/>
            <a:ext cx="9144000" cy="688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8393" y="-296676"/>
            <a:ext cx="5862159" cy="7254068"/>
          </a:xfrm>
          <a:prstGeom prst="rect">
            <a:avLst/>
          </a:prstGeom>
        </p:spPr>
      </p:pic>
    </p:spTree>
    <p:extLst>
      <p:ext uri="{BB962C8B-B14F-4D97-AF65-F5344CB8AC3E}">
        <p14:creationId xmlns:p14="http://schemas.microsoft.com/office/powerpoint/2010/main" val="205760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17478" y="233990"/>
            <a:ext cx="5904656" cy="646331"/>
          </a:xfrm>
          <a:prstGeom prst="rect">
            <a:avLst/>
          </a:prstGeom>
          <a:noFill/>
        </p:spPr>
        <p:txBody>
          <a:bodyPr wrap="square" rtlCol="0">
            <a:spAutoFit/>
          </a:bodyPr>
          <a:lstStyle/>
          <a:p>
            <a:r>
              <a:rPr lang="en-US" sz="3600" b="1" dirty="0" smtClean="0">
                <a:solidFill>
                  <a:schemeClr val="bg1"/>
                </a:solidFill>
              </a:rPr>
              <a:t>Integration and Inclusion</a:t>
            </a:r>
            <a:endParaRPr lang="en-IE" sz="2400" b="1" dirty="0">
              <a:solidFill>
                <a:schemeClr val="bg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771800" y="993538"/>
            <a:ext cx="6048672" cy="1569660"/>
          </a:xfrm>
          <a:prstGeom prst="rect">
            <a:avLst/>
          </a:prstGeom>
          <a:noFill/>
        </p:spPr>
        <p:txBody>
          <a:bodyPr wrap="square" rtlCol="0">
            <a:spAutoFit/>
          </a:bodyPr>
          <a:lstStyle/>
          <a:p>
            <a:r>
              <a:rPr lang="en-IE" sz="1600" dirty="0">
                <a:solidFill>
                  <a:schemeClr val="bg1"/>
                </a:solidFill>
              </a:rPr>
              <a:t>The Transport Strategy includes a range of measures that have been developed in support of the overarching objective of an integrated transport system, including </a:t>
            </a:r>
            <a:r>
              <a:rPr lang="en-IE" sz="1600" dirty="0" smtClean="0">
                <a:solidFill>
                  <a:schemeClr val="bg1"/>
                </a:solidFill>
              </a:rPr>
              <a:t>20 measures covering the following areas:</a:t>
            </a:r>
          </a:p>
          <a:p>
            <a:endParaRPr lang="en-IE" sz="1600" dirty="0" smtClean="0">
              <a:solidFill>
                <a:schemeClr val="bg1"/>
              </a:solidFill>
            </a:endParaRPr>
          </a:p>
          <a:p>
            <a:endParaRPr lang="en-IE" sz="1600" dirty="0">
              <a:solidFill>
                <a:schemeClr val="bg1"/>
              </a:solidFill>
            </a:endParaRPr>
          </a:p>
          <a:p>
            <a:pPr marL="285750" indent="-285750">
              <a:buFont typeface="Arial" panose="020B0604020202020204" pitchFamily="34" charset="0"/>
              <a:buChar char="•"/>
            </a:pPr>
            <a:endParaRPr lang="en-IE" sz="1600" dirty="0">
              <a:solidFill>
                <a:schemeClr val="bg1"/>
              </a:solidFill>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49379"/>
          <a:stretch/>
        </p:blipFill>
        <p:spPr>
          <a:xfrm>
            <a:off x="179512" y="1602339"/>
            <a:ext cx="1389686" cy="1921719"/>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p:spPr>
      </p:pic>
      <p:sp>
        <p:nvSpPr>
          <p:cNvPr id="3" name="TextBox 2"/>
          <p:cNvSpPr txBox="1"/>
          <p:nvPr/>
        </p:nvSpPr>
        <p:spPr>
          <a:xfrm>
            <a:off x="2972846" y="2156260"/>
            <a:ext cx="5616624" cy="4293096"/>
          </a:xfrm>
          <a:prstGeom prst="rect">
            <a:avLst/>
          </a:prstGeom>
          <a:noFill/>
        </p:spPr>
        <p:txBody>
          <a:bodyPr wrap="square" numCol="2" rtlCol="0">
            <a:noAutofit/>
          </a:bodyPr>
          <a:lstStyle/>
          <a:p>
            <a:pPr marL="285750" lvl="1" indent="-285750" defTabSz="457200">
              <a:spcAft>
                <a:spcPts val="1200"/>
              </a:spcAft>
              <a:buFont typeface="Arial" panose="020B0604020202020204" pitchFamily="34" charset="0"/>
              <a:buChar char="•"/>
              <a:defRPr/>
            </a:pPr>
            <a:r>
              <a:rPr lang="en-US" sz="1600" kern="0" dirty="0" smtClean="0">
                <a:solidFill>
                  <a:prstClr val="white"/>
                </a:solidFill>
              </a:rPr>
              <a:t>Integration </a:t>
            </a:r>
            <a:r>
              <a:rPr lang="en-US" sz="1600" kern="0" dirty="0">
                <a:solidFill>
                  <a:prstClr val="white"/>
                </a:solidFill>
              </a:rPr>
              <a:t>of all Modes in Transport Schemes</a:t>
            </a:r>
          </a:p>
          <a:p>
            <a:pPr marL="285750" lvl="1" indent="-285750" defTabSz="457200">
              <a:spcAft>
                <a:spcPts val="1200"/>
              </a:spcAft>
              <a:buFont typeface="Arial" panose="020B0604020202020204" pitchFamily="34" charset="0"/>
              <a:buChar char="•"/>
              <a:defRPr/>
            </a:pPr>
            <a:r>
              <a:rPr lang="en-US" sz="1600" kern="0" dirty="0">
                <a:solidFill>
                  <a:prstClr val="white"/>
                </a:solidFill>
              </a:rPr>
              <a:t>International Gateways</a:t>
            </a:r>
          </a:p>
          <a:p>
            <a:pPr marL="285750" lvl="1" indent="-285750" defTabSz="457200">
              <a:spcAft>
                <a:spcPts val="1200"/>
              </a:spcAft>
              <a:buFont typeface="Arial" panose="020B0604020202020204" pitchFamily="34" charset="0"/>
              <a:buChar char="•"/>
              <a:defRPr/>
            </a:pPr>
            <a:r>
              <a:rPr lang="en-US" sz="1600" kern="0" dirty="0">
                <a:solidFill>
                  <a:prstClr val="white"/>
                </a:solidFill>
              </a:rPr>
              <a:t>Park &amp; Ride </a:t>
            </a:r>
            <a:r>
              <a:rPr lang="en-US" sz="1600" kern="0" dirty="0" smtClean="0">
                <a:solidFill>
                  <a:prstClr val="white"/>
                </a:solidFill>
              </a:rPr>
              <a:t>provision</a:t>
            </a:r>
            <a:endParaRPr lang="en-US" sz="1600" kern="0" dirty="0">
              <a:solidFill>
                <a:prstClr val="white"/>
              </a:solidFill>
            </a:endParaRPr>
          </a:p>
          <a:p>
            <a:pPr marL="285750" lvl="1" indent="-285750" defTabSz="457200">
              <a:spcAft>
                <a:spcPts val="1200"/>
              </a:spcAft>
              <a:buFont typeface="Arial" panose="020B0604020202020204" pitchFamily="34" charset="0"/>
              <a:buChar char="•"/>
              <a:defRPr/>
            </a:pPr>
            <a:r>
              <a:rPr lang="en-US" sz="1600" kern="0" dirty="0">
                <a:solidFill>
                  <a:prstClr val="white"/>
                </a:solidFill>
              </a:rPr>
              <a:t>Major Interchanges and Mobility Hubs</a:t>
            </a:r>
          </a:p>
          <a:p>
            <a:pPr marL="285750" lvl="1" indent="-285750" defTabSz="457200">
              <a:spcAft>
                <a:spcPts val="1200"/>
              </a:spcAft>
              <a:buFont typeface="Arial" panose="020B0604020202020204" pitchFamily="34" charset="0"/>
              <a:buChar char="•"/>
              <a:defRPr/>
            </a:pPr>
            <a:r>
              <a:rPr lang="en-US" sz="1600" kern="0" dirty="0">
                <a:solidFill>
                  <a:prstClr val="white"/>
                </a:solidFill>
              </a:rPr>
              <a:t>General Interchange</a:t>
            </a:r>
          </a:p>
          <a:p>
            <a:pPr marL="285750" lvl="1" indent="-285750" defTabSz="457200">
              <a:spcAft>
                <a:spcPts val="1200"/>
              </a:spcAft>
              <a:buFont typeface="Arial" panose="020B0604020202020204" pitchFamily="34" charset="0"/>
              <a:buChar char="•"/>
              <a:defRPr/>
            </a:pPr>
            <a:r>
              <a:rPr lang="en-US" sz="1600" kern="0" dirty="0">
                <a:solidFill>
                  <a:prstClr val="white"/>
                </a:solidFill>
              </a:rPr>
              <a:t>Revised Fare Structure</a:t>
            </a:r>
          </a:p>
          <a:p>
            <a:pPr marL="285750" lvl="1" indent="-285750" defTabSz="457200">
              <a:spcAft>
                <a:spcPts val="1200"/>
              </a:spcAft>
              <a:buFont typeface="Arial" panose="020B0604020202020204" pitchFamily="34" charset="0"/>
              <a:buChar char="•"/>
              <a:defRPr/>
            </a:pPr>
            <a:r>
              <a:rPr lang="en-US" sz="1600" kern="0" dirty="0">
                <a:solidFill>
                  <a:prstClr val="white"/>
                </a:solidFill>
              </a:rPr>
              <a:t>Next Generation Ticketing</a:t>
            </a:r>
          </a:p>
          <a:p>
            <a:pPr marL="285750" lvl="1" indent="-285750" defTabSz="457200">
              <a:spcAft>
                <a:spcPts val="1200"/>
              </a:spcAft>
              <a:buFont typeface="Arial" panose="020B0604020202020204" pitchFamily="34" charset="0"/>
              <a:buChar char="•"/>
              <a:defRPr/>
            </a:pPr>
            <a:r>
              <a:rPr lang="en-US" sz="1600" kern="0" dirty="0">
                <a:solidFill>
                  <a:prstClr val="white"/>
                </a:solidFill>
              </a:rPr>
              <a:t>Mobility as a Service</a:t>
            </a:r>
          </a:p>
          <a:p>
            <a:pPr marL="285750" lvl="1" indent="-285750" defTabSz="457200">
              <a:spcAft>
                <a:spcPts val="1200"/>
              </a:spcAft>
              <a:buFont typeface="Arial" panose="020B0604020202020204" pitchFamily="34" charset="0"/>
              <a:buChar char="•"/>
              <a:defRPr/>
            </a:pPr>
            <a:r>
              <a:rPr lang="en-US" sz="1600" kern="0" dirty="0">
                <a:solidFill>
                  <a:prstClr val="white"/>
                </a:solidFill>
              </a:rPr>
              <a:t>Smarter Travel Workplaces and Campuses</a:t>
            </a:r>
          </a:p>
          <a:p>
            <a:pPr marL="285750" lvl="1" indent="-285750" defTabSz="457200">
              <a:spcAft>
                <a:spcPts val="1200"/>
              </a:spcAft>
              <a:buFont typeface="Arial" panose="020B0604020202020204" pitchFamily="34" charset="0"/>
              <a:buChar char="•"/>
              <a:defRPr/>
            </a:pPr>
            <a:r>
              <a:rPr lang="en-US" sz="1600" kern="0" dirty="0" smtClean="0">
                <a:solidFill>
                  <a:prstClr val="white"/>
                </a:solidFill>
              </a:rPr>
              <a:t>Green </a:t>
            </a:r>
            <a:r>
              <a:rPr lang="en-US" sz="1600" kern="0" dirty="0">
                <a:solidFill>
                  <a:prstClr val="white"/>
                </a:solidFill>
              </a:rPr>
              <a:t>Schools </a:t>
            </a:r>
            <a:r>
              <a:rPr lang="en-US" sz="1600" kern="0" dirty="0" smtClean="0">
                <a:solidFill>
                  <a:prstClr val="white"/>
                </a:solidFill>
              </a:rPr>
              <a:t>Travel</a:t>
            </a:r>
          </a:p>
          <a:p>
            <a:pPr marL="285750" lvl="1" indent="-285750" defTabSz="457200">
              <a:spcAft>
                <a:spcPts val="1200"/>
              </a:spcAft>
              <a:buFont typeface="Arial" panose="020B0604020202020204" pitchFamily="34" charset="0"/>
              <a:buChar char="•"/>
              <a:defRPr/>
            </a:pPr>
            <a:r>
              <a:rPr lang="en-US" sz="1600" kern="0" dirty="0" smtClean="0">
                <a:solidFill>
                  <a:prstClr val="white"/>
                </a:solidFill>
              </a:rPr>
              <a:t>Residential Travel Planning</a:t>
            </a:r>
            <a:endParaRPr lang="en-US" sz="1600" kern="0" dirty="0">
              <a:solidFill>
                <a:prstClr val="white"/>
              </a:solidFill>
            </a:endParaRPr>
          </a:p>
          <a:p>
            <a:pPr marL="285750" lvl="1" indent="-285750" defTabSz="457200">
              <a:spcAft>
                <a:spcPts val="1200"/>
              </a:spcAft>
              <a:buFont typeface="Arial" panose="020B0604020202020204" pitchFamily="34" charset="0"/>
              <a:buChar char="•"/>
              <a:defRPr/>
            </a:pPr>
            <a:r>
              <a:rPr lang="en-US" sz="1600" kern="0" dirty="0" smtClean="0">
                <a:solidFill>
                  <a:prstClr val="white"/>
                </a:solidFill>
              </a:rPr>
              <a:t>Late </a:t>
            </a:r>
            <a:r>
              <a:rPr lang="en-US" sz="1600" kern="0" dirty="0">
                <a:solidFill>
                  <a:prstClr val="white"/>
                </a:solidFill>
              </a:rPr>
              <a:t>Night Transport </a:t>
            </a:r>
          </a:p>
          <a:p>
            <a:pPr marL="285750" lvl="1" indent="-285750" defTabSz="457200">
              <a:spcAft>
                <a:spcPts val="1200"/>
              </a:spcAft>
              <a:buFont typeface="Arial" panose="020B0604020202020204" pitchFamily="34" charset="0"/>
              <a:buChar char="•"/>
              <a:defRPr/>
            </a:pPr>
            <a:r>
              <a:rPr lang="en-US" sz="1600" kern="0" dirty="0">
                <a:solidFill>
                  <a:prstClr val="white"/>
                </a:solidFill>
              </a:rPr>
              <a:t>Small Public Service Vehicles</a:t>
            </a:r>
          </a:p>
          <a:p>
            <a:pPr marL="285750" lvl="1" indent="-285750" defTabSz="457200">
              <a:spcAft>
                <a:spcPts val="1200"/>
              </a:spcAft>
              <a:buFont typeface="Arial" panose="020B0604020202020204" pitchFamily="34" charset="0"/>
              <a:buChar char="•"/>
              <a:defRPr/>
            </a:pPr>
            <a:r>
              <a:rPr lang="en-US" sz="1600" kern="0" dirty="0" smtClean="0">
                <a:solidFill>
                  <a:prstClr val="white"/>
                </a:solidFill>
              </a:rPr>
              <a:t>Walking </a:t>
            </a:r>
            <a:r>
              <a:rPr lang="en-US" sz="1600" kern="0" dirty="0">
                <a:solidFill>
                  <a:prstClr val="white"/>
                </a:solidFill>
              </a:rPr>
              <a:t>and Cycling at Night</a:t>
            </a:r>
          </a:p>
          <a:p>
            <a:pPr marL="285750" lvl="1" indent="-285750" defTabSz="457200">
              <a:spcAft>
                <a:spcPts val="1200"/>
              </a:spcAft>
              <a:buFont typeface="Arial" panose="020B0604020202020204" pitchFamily="34" charset="0"/>
              <a:buChar char="•"/>
              <a:defRPr/>
            </a:pPr>
            <a:r>
              <a:rPr lang="en-US" sz="1600" kern="0" dirty="0">
                <a:solidFill>
                  <a:prstClr val="white"/>
                </a:solidFill>
              </a:rPr>
              <a:t>Accessible Infrastructure</a:t>
            </a:r>
          </a:p>
          <a:p>
            <a:pPr marL="285750" lvl="1" indent="-285750" defTabSz="457200">
              <a:spcAft>
                <a:spcPts val="1200"/>
              </a:spcAft>
              <a:buFont typeface="Arial" panose="020B0604020202020204" pitchFamily="34" charset="0"/>
              <a:buChar char="•"/>
              <a:defRPr/>
            </a:pPr>
            <a:r>
              <a:rPr lang="en-US" sz="1600" kern="0" dirty="0" smtClean="0">
                <a:solidFill>
                  <a:prstClr val="white"/>
                </a:solidFill>
              </a:rPr>
              <a:t>Travel </a:t>
            </a:r>
            <a:r>
              <a:rPr lang="en-US" sz="1600" kern="0" dirty="0">
                <a:solidFill>
                  <a:prstClr val="white"/>
                </a:solidFill>
              </a:rPr>
              <a:t>Information</a:t>
            </a:r>
          </a:p>
          <a:p>
            <a:pPr marL="285750" lvl="1" indent="-285750" defTabSz="457200">
              <a:spcAft>
                <a:spcPts val="1200"/>
              </a:spcAft>
              <a:buFont typeface="Arial" panose="020B0604020202020204" pitchFamily="34" charset="0"/>
              <a:buChar char="•"/>
              <a:defRPr/>
            </a:pPr>
            <a:r>
              <a:rPr lang="en-US" sz="1600" kern="0" dirty="0">
                <a:solidFill>
                  <a:prstClr val="white"/>
                </a:solidFill>
              </a:rPr>
              <a:t>Travel Assistance Scheme </a:t>
            </a:r>
          </a:p>
          <a:p>
            <a:pPr marL="285750" lvl="1" indent="-285750" defTabSz="457200">
              <a:spcAft>
                <a:spcPts val="1200"/>
              </a:spcAft>
              <a:buFont typeface="Arial" panose="020B0604020202020204" pitchFamily="34" charset="0"/>
              <a:buChar char="•"/>
              <a:defRPr/>
            </a:pPr>
            <a:r>
              <a:rPr lang="en-US" sz="1600" kern="0" dirty="0" smtClean="0">
                <a:solidFill>
                  <a:prstClr val="white"/>
                </a:solidFill>
              </a:rPr>
              <a:t>Equality and Inclusivity</a:t>
            </a:r>
          </a:p>
          <a:p>
            <a:pPr marL="285750" lvl="1" indent="-285750" defTabSz="457200">
              <a:spcAft>
                <a:spcPts val="1200"/>
              </a:spcAft>
              <a:buFont typeface="Arial" panose="020B0604020202020204" pitchFamily="34" charset="0"/>
              <a:buChar char="•"/>
              <a:defRPr/>
            </a:pPr>
            <a:r>
              <a:rPr lang="en-US" sz="1600" kern="0" dirty="0" smtClean="0">
                <a:solidFill>
                  <a:prstClr val="white"/>
                </a:solidFill>
              </a:rPr>
              <a:t>Equality Assessment</a:t>
            </a:r>
            <a:endParaRPr lang="en-US" sz="1600" kern="0" dirty="0">
              <a:solidFill>
                <a:prstClr val="white"/>
              </a:solidFill>
            </a:endParaRPr>
          </a:p>
          <a:p>
            <a:pPr marL="285750" lvl="1" indent="-285750" defTabSz="457200">
              <a:spcAft>
                <a:spcPts val="1200"/>
              </a:spcAft>
              <a:buFont typeface="Arial" panose="020B0604020202020204" pitchFamily="34" charset="0"/>
              <a:buChar char="•"/>
              <a:defRPr/>
            </a:pPr>
            <a:r>
              <a:rPr lang="en-US" sz="1600" kern="0" dirty="0">
                <a:solidFill>
                  <a:prstClr val="white"/>
                </a:solidFill>
              </a:rPr>
              <a:t>Enforcement of Road Traffic </a:t>
            </a:r>
            <a:r>
              <a:rPr lang="en-US" sz="1600" kern="0" dirty="0" smtClean="0">
                <a:solidFill>
                  <a:prstClr val="white"/>
                </a:solidFill>
              </a:rPr>
              <a:t>Laws</a:t>
            </a:r>
            <a:endParaRPr lang="en-US" sz="1600" dirty="0">
              <a:solidFill>
                <a:schemeClr val="bg1"/>
              </a:solidFill>
            </a:endParaRPr>
          </a:p>
          <a:p>
            <a:endParaRPr lang="en-IE" dirty="0">
              <a:solidFill>
                <a:schemeClr val="bg1"/>
              </a:solidFill>
            </a:endParaRPr>
          </a:p>
        </p:txBody>
      </p:sp>
      <p:grpSp>
        <p:nvGrpSpPr>
          <p:cNvPr id="9" name="Group 8"/>
          <p:cNvGrpSpPr/>
          <p:nvPr/>
        </p:nvGrpSpPr>
        <p:grpSpPr>
          <a:xfrm>
            <a:off x="1403648" y="3688796"/>
            <a:ext cx="1368152" cy="2045313"/>
            <a:chOff x="296069" y="1772816"/>
            <a:chExt cx="2151856" cy="3597944"/>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3428" r="50767" b="22295"/>
            <a:stretch/>
          </p:blipFill>
          <p:spPr>
            <a:xfrm>
              <a:off x="296069" y="1772816"/>
              <a:ext cx="2151856" cy="2160240"/>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53702" t="7782" b="45175"/>
            <a:stretch/>
          </p:blipFill>
          <p:spPr>
            <a:xfrm>
              <a:off x="296069" y="3915888"/>
              <a:ext cx="2151856" cy="1454872"/>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p:spPr>
        </p:pic>
      </p:grpSp>
    </p:spTree>
    <p:extLst>
      <p:ext uri="{BB962C8B-B14F-4D97-AF65-F5344CB8AC3E}">
        <p14:creationId xmlns:p14="http://schemas.microsoft.com/office/powerpoint/2010/main" val="31704250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74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4636" t="9721" r="11689" b="8890"/>
          <a:stretch/>
        </p:blipFill>
        <p:spPr>
          <a:xfrm>
            <a:off x="179512" y="188639"/>
            <a:ext cx="4176464" cy="6526421"/>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p:spPr>
      </p:pic>
      <p:pic>
        <p:nvPicPr>
          <p:cNvPr id="6" name="Picture 5"/>
          <p:cNvPicPr>
            <a:picLocks noChangeAspect="1"/>
          </p:cNvPicPr>
          <p:nvPr/>
        </p:nvPicPr>
        <p:blipFill>
          <a:blip r:embed="rId4"/>
          <a:stretch>
            <a:fillRect/>
          </a:stretch>
        </p:blipFill>
        <p:spPr>
          <a:xfrm>
            <a:off x="4506885" y="188639"/>
            <a:ext cx="4457603" cy="5544617"/>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p:spPr>
      </p:pic>
    </p:spTree>
    <p:extLst>
      <p:ext uri="{BB962C8B-B14F-4D97-AF65-F5344CB8AC3E}">
        <p14:creationId xmlns:p14="http://schemas.microsoft.com/office/powerpoint/2010/main" val="20968172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3769"/>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15816" y="620688"/>
            <a:ext cx="5904656" cy="1200329"/>
          </a:xfrm>
          <a:prstGeom prst="rect">
            <a:avLst/>
          </a:prstGeom>
          <a:noFill/>
        </p:spPr>
        <p:txBody>
          <a:bodyPr wrap="square" rtlCol="0">
            <a:spAutoFit/>
          </a:bodyPr>
          <a:lstStyle/>
          <a:p>
            <a:r>
              <a:rPr lang="en-US" sz="3600" b="1" dirty="0" smtClean="0">
                <a:solidFill>
                  <a:schemeClr val="bg1"/>
                </a:solidFill>
              </a:rPr>
              <a:t>Walking, Accessibility and Public Realm</a:t>
            </a:r>
            <a:endParaRPr lang="en-IE" sz="2400" b="1" dirty="0">
              <a:solidFill>
                <a:schemeClr val="bg1"/>
              </a:solidFill>
            </a:endParaRPr>
          </a:p>
        </p:txBody>
      </p:sp>
      <p:sp>
        <p:nvSpPr>
          <p:cNvPr id="5" name="TextBox 4"/>
          <p:cNvSpPr txBox="1"/>
          <p:nvPr/>
        </p:nvSpPr>
        <p:spPr>
          <a:xfrm>
            <a:off x="2915816" y="1849118"/>
            <a:ext cx="5904656" cy="4985980"/>
          </a:xfrm>
          <a:prstGeom prst="rect">
            <a:avLst/>
          </a:prstGeom>
          <a:noFill/>
        </p:spPr>
        <p:txBody>
          <a:bodyPr wrap="square" rtlCol="0">
            <a:spAutoFit/>
          </a:bodyPr>
          <a:lstStyle/>
          <a:p>
            <a:r>
              <a:rPr lang="en-US" sz="1600" dirty="0" smtClean="0">
                <a:solidFill>
                  <a:schemeClr val="bg1"/>
                </a:solidFill>
              </a:rPr>
              <a:t>Eight measures are set out including the following actions:</a:t>
            </a:r>
          </a:p>
          <a:p>
            <a:endParaRPr lang="en-IE" sz="1600" dirty="0" smtClean="0">
              <a:solidFill>
                <a:schemeClr val="bg1"/>
              </a:solidFill>
            </a:endParaRPr>
          </a:p>
          <a:p>
            <a:pPr marL="285750" indent="-285750">
              <a:buFont typeface="Arial" panose="020B0604020202020204" pitchFamily="34" charset="0"/>
              <a:buChar char="•"/>
            </a:pPr>
            <a:r>
              <a:rPr lang="en-IE" sz="1600" dirty="0" smtClean="0">
                <a:solidFill>
                  <a:schemeClr val="bg1"/>
                </a:solidFill>
              </a:rPr>
              <a:t>Ensuring </a:t>
            </a:r>
            <a:r>
              <a:rPr lang="en-IE" sz="1600" dirty="0">
                <a:solidFill>
                  <a:schemeClr val="bg1"/>
                </a:solidFill>
              </a:rPr>
              <a:t>that all urban </a:t>
            </a:r>
            <a:r>
              <a:rPr lang="en-IE" sz="1600" dirty="0" smtClean="0">
                <a:solidFill>
                  <a:schemeClr val="bg1"/>
                </a:solidFill>
              </a:rPr>
              <a:t>areas will </a:t>
            </a:r>
            <a:r>
              <a:rPr lang="en-IE" sz="1600" dirty="0">
                <a:solidFill>
                  <a:schemeClr val="bg1"/>
                </a:solidFill>
              </a:rPr>
              <a:t>be served by high quality pedestrian facilities through the implementation of footpath improvement schemes, the development of suitable maintenance programmes and the delivery of new footpaths where </a:t>
            </a:r>
            <a:r>
              <a:rPr lang="en-IE" sz="1600" dirty="0" smtClean="0">
                <a:solidFill>
                  <a:schemeClr val="bg1"/>
                </a:solidFill>
              </a:rPr>
              <a:t>required</a:t>
            </a:r>
          </a:p>
          <a:p>
            <a:pPr marL="285750" indent="-285750">
              <a:buFont typeface="Arial" panose="020B0604020202020204" pitchFamily="34" charset="0"/>
              <a:buChar char="•"/>
            </a:pPr>
            <a:endParaRPr lang="en-IE" sz="1600" dirty="0">
              <a:solidFill>
                <a:schemeClr val="bg1"/>
              </a:solidFill>
            </a:endParaRPr>
          </a:p>
          <a:p>
            <a:pPr marL="285750" indent="-285750">
              <a:buFont typeface="Arial" panose="020B0604020202020204" pitchFamily="34" charset="0"/>
              <a:buChar char="•"/>
            </a:pPr>
            <a:r>
              <a:rPr lang="en-IE" sz="1600" dirty="0" smtClean="0">
                <a:solidFill>
                  <a:schemeClr val="bg1"/>
                </a:solidFill>
              </a:rPr>
              <a:t>A </a:t>
            </a:r>
            <a:r>
              <a:rPr lang="en-IE" sz="1600" dirty="0">
                <a:solidFill>
                  <a:schemeClr val="bg1"/>
                </a:solidFill>
              </a:rPr>
              <a:t>programme of junction revisions including the removal of slip lanes, tighter turning radii to slow vehicles, provision of additional </a:t>
            </a:r>
            <a:r>
              <a:rPr lang="en-IE" sz="1600" dirty="0" smtClean="0">
                <a:solidFill>
                  <a:schemeClr val="bg1"/>
                </a:solidFill>
              </a:rPr>
              <a:t>pedestrian crossing </a:t>
            </a:r>
            <a:r>
              <a:rPr lang="en-IE" sz="1600" dirty="0">
                <a:solidFill>
                  <a:schemeClr val="bg1"/>
                </a:solidFill>
              </a:rPr>
              <a:t>points, and changes to traffic </a:t>
            </a:r>
            <a:r>
              <a:rPr lang="en-IE" sz="1600" dirty="0" smtClean="0">
                <a:solidFill>
                  <a:schemeClr val="bg1"/>
                </a:solidFill>
              </a:rPr>
              <a:t>signals</a:t>
            </a:r>
            <a:endParaRPr lang="en-IE" sz="1600" dirty="0">
              <a:solidFill>
                <a:schemeClr val="bg1"/>
              </a:solidFill>
            </a:endParaRPr>
          </a:p>
          <a:p>
            <a:pPr marL="285750" indent="-285750">
              <a:buFont typeface="Arial" panose="020B0604020202020204" pitchFamily="34" charset="0"/>
              <a:buChar char="•"/>
            </a:pPr>
            <a:endParaRPr lang="en-IE" sz="1600" dirty="0" smtClean="0">
              <a:solidFill>
                <a:schemeClr val="bg1"/>
              </a:solidFill>
            </a:endParaRPr>
          </a:p>
          <a:p>
            <a:pPr marL="285750" indent="-285750">
              <a:buFont typeface="Arial" panose="020B0604020202020204" pitchFamily="34" charset="0"/>
              <a:buChar char="•"/>
            </a:pPr>
            <a:r>
              <a:rPr lang="en-IE" sz="1600" dirty="0" smtClean="0">
                <a:solidFill>
                  <a:schemeClr val="bg1"/>
                </a:solidFill>
              </a:rPr>
              <a:t>Support </a:t>
            </a:r>
            <a:r>
              <a:rPr lang="en-IE" sz="1600" dirty="0">
                <a:solidFill>
                  <a:schemeClr val="bg1"/>
                </a:solidFill>
              </a:rPr>
              <a:t>for wayfinding systems and their integration into journey planning </a:t>
            </a:r>
            <a:r>
              <a:rPr lang="en-IE" sz="1600" dirty="0" smtClean="0">
                <a:solidFill>
                  <a:schemeClr val="bg1"/>
                </a:solidFill>
              </a:rPr>
              <a:t>apps</a:t>
            </a:r>
            <a:endParaRPr lang="en-IE" sz="1600" dirty="0">
              <a:solidFill>
                <a:schemeClr val="bg1"/>
              </a:solidFill>
            </a:endParaRPr>
          </a:p>
          <a:p>
            <a:pPr marL="285750" indent="-285750">
              <a:buFont typeface="Arial" panose="020B0604020202020204" pitchFamily="34" charset="0"/>
              <a:buChar char="•"/>
            </a:pPr>
            <a:endParaRPr lang="en-IE" sz="1600" dirty="0" smtClean="0">
              <a:solidFill>
                <a:schemeClr val="bg1"/>
              </a:solidFill>
            </a:endParaRPr>
          </a:p>
          <a:p>
            <a:pPr marL="285750" indent="-285750">
              <a:buFont typeface="Arial" panose="020B0604020202020204" pitchFamily="34" charset="0"/>
              <a:buChar char="•"/>
            </a:pPr>
            <a:r>
              <a:rPr lang="en-IE" sz="1600" dirty="0" smtClean="0">
                <a:solidFill>
                  <a:schemeClr val="bg1"/>
                </a:solidFill>
              </a:rPr>
              <a:t>Provision </a:t>
            </a:r>
            <a:r>
              <a:rPr lang="en-IE" sz="1600" dirty="0">
                <a:solidFill>
                  <a:schemeClr val="bg1"/>
                </a:solidFill>
              </a:rPr>
              <a:t>of </a:t>
            </a:r>
            <a:r>
              <a:rPr lang="en-IE" sz="1600" dirty="0" smtClean="0">
                <a:solidFill>
                  <a:schemeClr val="bg1"/>
                </a:solidFill>
              </a:rPr>
              <a:t>traffic free streets </a:t>
            </a:r>
            <a:r>
              <a:rPr lang="en-IE" sz="1600" dirty="0">
                <a:solidFill>
                  <a:schemeClr val="bg1"/>
                </a:solidFill>
              </a:rPr>
              <a:t>in town centres where there are benefits to transport </a:t>
            </a:r>
            <a:r>
              <a:rPr lang="en-IE" sz="1600" dirty="0" smtClean="0">
                <a:solidFill>
                  <a:schemeClr val="bg1"/>
                </a:solidFill>
              </a:rPr>
              <a:t>and/or </a:t>
            </a:r>
            <a:r>
              <a:rPr lang="en-IE" sz="1600" dirty="0">
                <a:solidFill>
                  <a:schemeClr val="bg1"/>
                </a:solidFill>
              </a:rPr>
              <a:t>the local </a:t>
            </a:r>
            <a:r>
              <a:rPr lang="en-IE" sz="1600" dirty="0" smtClean="0">
                <a:solidFill>
                  <a:schemeClr val="bg1"/>
                </a:solidFill>
              </a:rPr>
              <a:t>environment / economy</a:t>
            </a:r>
          </a:p>
          <a:p>
            <a:pPr marL="285750" indent="-285750">
              <a:buFont typeface="Arial" panose="020B0604020202020204" pitchFamily="34" charset="0"/>
              <a:buChar char="•"/>
            </a:pPr>
            <a:endParaRPr lang="en-IE" sz="1600" dirty="0">
              <a:solidFill>
                <a:schemeClr val="bg1"/>
              </a:solidFill>
            </a:endParaRPr>
          </a:p>
          <a:p>
            <a:pPr marL="285750" indent="-285750">
              <a:buFont typeface="Arial" panose="020B0604020202020204" pitchFamily="34" charset="0"/>
              <a:buChar char="•"/>
            </a:pPr>
            <a:r>
              <a:rPr lang="en-IE" sz="1600" dirty="0" smtClean="0">
                <a:solidFill>
                  <a:schemeClr val="bg1"/>
                </a:solidFill>
              </a:rPr>
              <a:t>Ensuring </a:t>
            </a:r>
            <a:r>
              <a:rPr lang="en-IE" sz="1600" dirty="0">
                <a:solidFill>
                  <a:schemeClr val="bg1"/>
                </a:solidFill>
              </a:rPr>
              <a:t>that the needs of all pedestrians, including </a:t>
            </a:r>
            <a:r>
              <a:rPr lang="en-IE" sz="1600" dirty="0" smtClean="0">
                <a:solidFill>
                  <a:schemeClr val="bg1"/>
                </a:solidFill>
              </a:rPr>
              <a:t> persons with disabilities, </a:t>
            </a:r>
            <a:r>
              <a:rPr lang="en-IE" sz="1600" dirty="0">
                <a:solidFill>
                  <a:schemeClr val="bg1"/>
                </a:solidFill>
              </a:rPr>
              <a:t>wheelchair users and people with buggies, are </a:t>
            </a:r>
            <a:r>
              <a:rPr lang="en-IE" sz="1600" dirty="0" smtClean="0">
                <a:solidFill>
                  <a:schemeClr val="bg1"/>
                </a:solidFill>
              </a:rPr>
              <a:t>met</a:t>
            </a:r>
            <a:endParaRPr lang="en-IE" sz="1600" dirty="0">
              <a:solidFill>
                <a:schemeClr val="bg1"/>
              </a:solidFill>
            </a:endParaRPr>
          </a:p>
          <a:p>
            <a:endParaRPr lang="en-IE" sz="1400" b="1"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9032" y="1849118"/>
            <a:ext cx="2086989" cy="1565242"/>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9032" y="3573017"/>
            <a:ext cx="2097442" cy="1368151"/>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60832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3769"/>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15816" y="620688"/>
            <a:ext cx="5904656" cy="646331"/>
          </a:xfrm>
          <a:prstGeom prst="rect">
            <a:avLst/>
          </a:prstGeom>
          <a:noFill/>
        </p:spPr>
        <p:txBody>
          <a:bodyPr wrap="square" rtlCol="0">
            <a:spAutoFit/>
          </a:bodyPr>
          <a:lstStyle/>
          <a:p>
            <a:r>
              <a:rPr lang="en-US" sz="3600" b="1" dirty="0" smtClean="0">
                <a:solidFill>
                  <a:schemeClr val="bg1"/>
                </a:solidFill>
              </a:rPr>
              <a:t>Cycling and Personal Mobility</a:t>
            </a:r>
            <a:endParaRPr lang="en-IE" sz="2400" b="1" dirty="0">
              <a:solidFill>
                <a:schemeClr val="bg1"/>
              </a:solidFill>
            </a:endParaRPr>
          </a:p>
        </p:txBody>
      </p:sp>
      <p:sp>
        <p:nvSpPr>
          <p:cNvPr id="8" name="TextBox 7"/>
          <p:cNvSpPr txBox="1"/>
          <p:nvPr/>
        </p:nvSpPr>
        <p:spPr>
          <a:xfrm>
            <a:off x="2915816" y="1392354"/>
            <a:ext cx="5904656" cy="2308324"/>
          </a:xfrm>
          <a:prstGeom prst="rect">
            <a:avLst/>
          </a:prstGeom>
          <a:noFill/>
        </p:spPr>
        <p:txBody>
          <a:bodyPr wrap="square" rtlCol="0">
            <a:spAutoFit/>
          </a:bodyPr>
          <a:lstStyle/>
          <a:p>
            <a:r>
              <a:rPr lang="en-IE" sz="1600" dirty="0" smtClean="0">
                <a:solidFill>
                  <a:schemeClr val="bg1"/>
                </a:solidFill>
              </a:rPr>
              <a:t>The Covid pandemic has induced a major growth in the numbers of people cycling both here and internationally.  The Draft Strategy seeks to build upon that resurgence and provide safe, quality infrastructure and facilities that enables more people to adopt cycling as a travel mode for short journeys</a:t>
            </a:r>
          </a:p>
          <a:p>
            <a:endParaRPr lang="en-IE" sz="1600" dirty="0" smtClean="0">
              <a:solidFill>
                <a:schemeClr val="bg1"/>
              </a:solidFill>
            </a:endParaRPr>
          </a:p>
          <a:p>
            <a:r>
              <a:rPr lang="en-US" sz="1600" dirty="0" smtClean="0">
                <a:solidFill>
                  <a:schemeClr val="bg1"/>
                </a:solidFill>
              </a:rPr>
              <a:t>Network </a:t>
            </a:r>
            <a:r>
              <a:rPr lang="en-US" sz="1600" dirty="0">
                <a:solidFill>
                  <a:schemeClr val="bg1"/>
                </a:solidFill>
              </a:rPr>
              <a:t>Planning, Infrastructure Design, Cycle Parking and Bike Share Schemes are all key elements of a comprehensive, inclusive, cycle-friendly </a:t>
            </a:r>
            <a:r>
              <a:rPr lang="en-US" sz="1600" dirty="0" smtClean="0">
                <a:solidFill>
                  <a:schemeClr val="bg1"/>
                </a:solidFill>
              </a:rPr>
              <a:t>environment and 11 proposed measures are set out.</a:t>
            </a:r>
            <a:endParaRPr lang="en-IE" sz="1600" dirty="0">
              <a:solidFill>
                <a:schemeClr val="bg1"/>
              </a:solidFill>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I:\TPI\Integrated Planning\NTA Planning\9_Planning Files\1.Trans Strat\GDA Strategy\Transport Strategy 2022-2040\Consultation\CiviQ Strategy Material\Chapter 11\Coastal Mobility Routel_NTA Annual Report 2020_Kieran Ryan (35 of 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759" t="5098" r="22166"/>
          <a:stretch/>
        </p:blipFill>
        <p:spPr bwMode="auto">
          <a:xfrm>
            <a:off x="251520" y="1700808"/>
            <a:ext cx="2016224" cy="3540750"/>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72846" y="3946898"/>
            <a:ext cx="5616624" cy="2502457"/>
          </a:xfrm>
          <a:prstGeom prst="rect">
            <a:avLst/>
          </a:prstGeom>
          <a:noFill/>
        </p:spPr>
        <p:txBody>
          <a:bodyPr wrap="square" numCol="2" rtlCol="0">
            <a:noAutofit/>
          </a:bodyPr>
          <a:lstStyle/>
          <a:p>
            <a:pPr marL="285750" indent="-285750">
              <a:spcAft>
                <a:spcPts val="1000"/>
              </a:spcAft>
              <a:buFont typeface="Arial" panose="020B0604020202020204" pitchFamily="34" charset="0"/>
              <a:buChar char="•"/>
            </a:pPr>
            <a:r>
              <a:rPr lang="en-IE" sz="1600" dirty="0" err="1">
                <a:solidFill>
                  <a:schemeClr val="bg1"/>
                </a:solidFill>
              </a:rPr>
              <a:t>GDA</a:t>
            </a:r>
            <a:r>
              <a:rPr lang="en-IE" sz="1600" dirty="0">
                <a:solidFill>
                  <a:schemeClr val="bg1"/>
                </a:solidFill>
              </a:rPr>
              <a:t> Cycle Network Plan</a:t>
            </a:r>
          </a:p>
          <a:p>
            <a:pPr marL="285750" indent="-285750">
              <a:spcAft>
                <a:spcPts val="1000"/>
              </a:spcAft>
              <a:buFont typeface="Arial" panose="020B0604020202020204" pitchFamily="34" charset="0"/>
              <a:buChar char="•"/>
            </a:pPr>
            <a:r>
              <a:rPr lang="en-IE" sz="1600" dirty="0">
                <a:solidFill>
                  <a:schemeClr val="bg1"/>
                </a:solidFill>
              </a:rPr>
              <a:t>Cycle Infrastructure Design</a:t>
            </a:r>
          </a:p>
          <a:p>
            <a:pPr marL="285750" indent="-285750">
              <a:spcAft>
                <a:spcPts val="1000"/>
              </a:spcAft>
              <a:buFont typeface="Arial" panose="020B0604020202020204" pitchFamily="34" charset="0"/>
              <a:buChar char="•"/>
            </a:pPr>
            <a:r>
              <a:rPr lang="en-IE" sz="1600" dirty="0">
                <a:solidFill>
                  <a:schemeClr val="bg1"/>
                </a:solidFill>
              </a:rPr>
              <a:t>Cycle Parking</a:t>
            </a:r>
          </a:p>
          <a:p>
            <a:pPr marL="285750" indent="-285750">
              <a:spcAft>
                <a:spcPts val="1000"/>
              </a:spcAft>
              <a:buFont typeface="Arial" panose="020B0604020202020204" pitchFamily="34" charset="0"/>
              <a:buChar char="•"/>
            </a:pPr>
            <a:r>
              <a:rPr lang="en-IE" sz="1600" dirty="0">
                <a:solidFill>
                  <a:schemeClr val="bg1"/>
                </a:solidFill>
              </a:rPr>
              <a:t>Cycle Parking Strategies</a:t>
            </a:r>
          </a:p>
          <a:p>
            <a:pPr marL="285750" indent="-285750">
              <a:spcAft>
                <a:spcPts val="1000"/>
              </a:spcAft>
              <a:buFont typeface="Arial" panose="020B0604020202020204" pitchFamily="34" charset="0"/>
              <a:buChar char="•"/>
            </a:pPr>
            <a:r>
              <a:rPr lang="en-IE" sz="1600" dirty="0">
                <a:solidFill>
                  <a:schemeClr val="bg1"/>
                </a:solidFill>
              </a:rPr>
              <a:t>Bike Share Scheme Expansion</a:t>
            </a:r>
          </a:p>
          <a:p>
            <a:pPr marL="285750" indent="-285750">
              <a:spcAft>
                <a:spcPts val="1000"/>
              </a:spcAft>
              <a:buFont typeface="Arial" panose="020B0604020202020204" pitchFamily="34" charset="0"/>
              <a:buChar char="•"/>
            </a:pPr>
            <a:r>
              <a:rPr lang="en-IE" sz="1600" dirty="0">
                <a:solidFill>
                  <a:schemeClr val="bg1"/>
                </a:solidFill>
              </a:rPr>
              <a:t>Bike Share Scheme Electrification</a:t>
            </a:r>
          </a:p>
          <a:p>
            <a:pPr marL="285750" indent="-285750">
              <a:spcAft>
                <a:spcPts val="1000"/>
              </a:spcAft>
              <a:buFont typeface="Arial" panose="020B0604020202020204" pitchFamily="34" charset="0"/>
              <a:buChar char="•"/>
            </a:pPr>
            <a:r>
              <a:rPr lang="en-IE" sz="1600" dirty="0">
                <a:solidFill>
                  <a:schemeClr val="bg1"/>
                </a:solidFill>
              </a:rPr>
              <a:t>Interoperability between Bike Schemes</a:t>
            </a:r>
          </a:p>
          <a:p>
            <a:pPr marL="285750" indent="-285750">
              <a:spcAft>
                <a:spcPts val="1000"/>
              </a:spcAft>
              <a:buFont typeface="Arial" panose="020B0604020202020204" pitchFamily="34" charset="0"/>
              <a:buChar char="•"/>
            </a:pPr>
            <a:r>
              <a:rPr lang="en-IE" sz="1600" dirty="0">
                <a:solidFill>
                  <a:schemeClr val="bg1"/>
                </a:solidFill>
              </a:rPr>
              <a:t>Bikes on Public Transport</a:t>
            </a:r>
          </a:p>
          <a:p>
            <a:pPr marL="285750" indent="-285750">
              <a:spcAft>
                <a:spcPts val="1000"/>
              </a:spcAft>
              <a:buFont typeface="Arial" panose="020B0604020202020204" pitchFamily="34" charset="0"/>
              <a:buChar char="•"/>
            </a:pPr>
            <a:r>
              <a:rPr lang="en-IE" sz="1600" dirty="0" smtClean="0">
                <a:solidFill>
                  <a:schemeClr val="bg1"/>
                </a:solidFill>
              </a:rPr>
              <a:t>E-Bikes</a:t>
            </a:r>
            <a:endParaRPr lang="en-IE" sz="1600" dirty="0">
              <a:solidFill>
                <a:schemeClr val="bg1"/>
              </a:solidFill>
            </a:endParaRPr>
          </a:p>
          <a:p>
            <a:pPr marL="285750" indent="-285750">
              <a:spcAft>
                <a:spcPts val="1000"/>
              </a:spcAft>
              <a:buFont typeface="Arial" panose="020B0604020202020204" pitchFamily="34" charset="0"/>
              <a:buChar char="•"/>
            </a:pPr>
            <a:r>
              <a:rPr lang="en-IE" sz="1600" dirty="0">
                <a:solidFill>
                  <a:schemeClr val="bg1"/>
                </a:solidFill>
              </a:rPr>
              <a:t>Electric Scooters</a:t>
            </a:r>
          </a:p>
          <a:p>
            <a:pPr marL="285750" indent="-285750">
              <a:spcAft>
                <a:spcPts val="1000"/>
              </a:spcAft>
              <a:buFont typeface="Arial" panose="020B0604020202020204" pitchFamily="34" charset="0"/>
              <a:buChar char="•"/>
            </a:pPr>
            <a:r>
              <a:rPr lang="en-IE" sz="1600" dirty="0">
                <a:solidFill>
                  <a:schemeClr val="bg1"/>
                </a:solidFill>
              </a:rPr>
              <a:t>Other Emerging Personal Mobility Modes</a:t>
            </a:r>
          </a:p>
          <a:p>
            <a:pPr marL="285750" indent="-285750">
              <a:spcAft>
                <a:spcPts val="1000"/>
              </a:spcAft>
              <a:buFont typeface="Arial" panose="020B0604020202020204" pitchFamily="34" charset="0"/>
              <a:buChar char="•"/>
            </a:pPr>
            <a:endParaRPr lang="en-IE" sz="1600" dirty="0">
              <a:solidFill>
                <a:schemeClr val="bg1"/>
              </a:solidFill>
            </a:endParaRPr>
          </a:p>
        </p:txBody>
      </p:sp>
    </p:spTree>
    <p:extLst>
      <p:ext uri="{BB962C8B-B14F-4D97-AF65-F5344CB8AC3E}">
        <p14:creationId xmlns:p14="http://schemas.microsoft.com/office/powerpoint/2010/main" val="384724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74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3"/>
          <a:srcRect l="17747"/>
          <a:stretch/>
        </p:blipFill>
        <p:spPr>
          <a:xfrm>
            <a:off x="201224" y="179575"/>
            <a:ext cx="8784976" cy="6498849"/>
          </a:xfrm>
          <a:prstGeom prst="rect">
            <a:avLst/>
          </a:prstGeom>
        </p:spPr>
      </p:pic>
    </p:spTree>
    <p:extLst>
      <p:ext uri="{BB962C8B-B14F-4D97-AF65-F5344CB8AC3E}">
        <p14:creationId xmlns:p14="http://schemas.microsoft.com/office/powerpoint/2010/main" val="1962602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92016" y="473488"/>
            <a:ext cx="5904656" cy="646331"/>
          </a:xfrm>
          <a:prstGeom prst="rect">
            <a:avLst/>
          </a:prstGeom>
          <a:noFill/>
        </p:spPr>
        <p:txBody>
          <a:bodyPr wrap="square" rtlCol="0">
            <a:spAutoFit/>
          </a:bodyPr>
          <a:lstStyle/>
          <a:p>
            <a:r>
              <a:rPr lang="en-US" sz="3600" b="1" dirty="0" smtClean="0">
                <a:solidFill>
                  <a:schemeClr val="bg1"/>
                </a:solidFill>
              </a:rPr>
              <a:t>Public Transport - Bus</a:t>
            </a:r>
            <a:endParaRPr lang="en-IE" sz="2400" b="1" dirty="0">
              <a:solidFill>
                <a:schemeClr val="bg1"/>
              </a:solidFill>
            </a:endParaRPr>
          </a:p>
        </p:txBody>
      </p:sp>
      <p:sp>
        <p:nvSpPr>
          <p:cNvPr id="5" name="TextBox 4"/>
          <p:cNvSpPr txBox="1"/>
          <p:nvPr/>
        </p:nvSpPr>
        <p:spPr>
          <a:xfrm>
            <a:off x="2915816" y="1481671"/>
            <a:ext cx="5904656" cy="1323439"/>
          </a:xfrm>
          <a:prstGeom prst="rect">
            <a:avLst/>
          </a:prstGeom>
          <a:noFill/>
        </p:spPr>
        <p:txBody>
          <a:bodyPr wrap="square" rtlCol="0">
            <a:spAutoFit/>
          </a:bodyPr>
          <a:lstStyle/>
          <a:p>
            <a:r>
              <a:rPr lang="en-IE" sz="1600" dirty="0">
                <a:solidFill>
                  <a:schemeClr val="bg1"/>
                </a:solidFill>
              </a:rPr>
              <a:t>The Dublin Area Bus Network carries the highest proportion of public transport trips in the GDA and will continue to do so for the lifetime of the Transport Strategy.  To support this key mode, the strategy proposes a wide range of measures, including</a:t>
            </a:r>
            <a:r>
              <a:rPr lang="en-IE" sz="1600" dirty="0" smtClean="0">
                <a:solidFill>
                  <a:schemeClr val="bg1"/>
                </a:solidFill>
              </a:rPr>
              <a:t>:</a:t>
            </a:r>
          </a:p>
          <a:p>
            <a:endParaRPr lang="en-IE" sz="1600" dirty="0">
              <a:solidFill>
                <a:schemeClr val="bg1"/>
              </a:solidFill>
            </a:endParaRPr>
          </a:p>
        </p:txBody>
      </p:sp>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1789" r="6391"/>
          <a:stretch/>
        </p:blipFill>
        <p:spPr bwMode="auto">
          <a:xfrm>
            <a:off x="189354" y="1808026"/>
            <a:ext cx="2121911" cy="3241948"/>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774" y="-77374"/>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892016" y="2708920"/>
            <a:ext cx="5616624" cy="3035124"/>
          </a:xfrm>
          <a:prstGeom prst="rect">
            <a:avLst/>
          </a:prstGeom>
          <a:noFill/>
        </p:spPr>
        <p:txBody>
          <a:bodyPr wrap="square" numCol="2" rtlCol="0">
            <a:noAutofit/>
          </a:bodyPr>
          <a:lstStyle/>
          <a:p>
            <a:pPr marL="285750" indent="-285750">
              <a:spcAft>
                <a:spcPts val="1000"/>
              </a:spcAft>
              <a:buFont typeface="Arial" panose="020B0604020202020204" pitchFamily="34" charset="0"/>
              <a:buChar char="•"/>
            </a:pPr>
            <a:r>
              <a:rPr lang="en-US" sz="1600" dirty="0">
                <a:solidFill>
                  <a:schemeClr val="bg1"/>
                </a:solidFill>
              </a:rPr>
              <a:t>BusConnects Core Bus Corridor Programme</a:t>
            </a:r>
          </a:p>
          <a:p>
            <a:pPr marL="285750" indent="-285750">
              <a:spcAft>
                <a:spcPts val="1000"/>
              </a:spcAft>
              <a:buFont typeface="Arial" panose="020B0604020202020204" pitchFamily="34" charset="0"/>
              <a:buChar char="•"/>
            </a:pPr>
            <a:r>
              <a:rPr lang="en-US" sz="1600" dirty="0">
                <a:solidFill>
                  <a:schemeClr val="bg1"/>
                </a:solidFill>
              </a:rPr>
              <a:t>Additional </a:t>
            </a:r>
            <a:r>
              <a:rPr lang="en-US" sz="1600" dirty="0" smtClean="0">
                <a:solidFill>
                  <a:schemeClr val="bg1"/>
                </a:solidFill>
              </a:rPr>
              <a:t>Radial Core </a:t>
            </a:r>
            <a:r>
              <a:rPr lang="en-US" sz="1600" dirty="0">
                <a:solidFill>
                  <a:schemeClr val="bg1"/>
                </a:solidFill>
              </a:rPr>
              <a:t>Bus Corridors</a:t>
            </a:r>
          </a:p>
          <a:p>
            <a:pPr marL="285750" indent="-285750">
              <a:spcAft>
                <a:spcPts val="1000"/>
              </a:spcAft>
              <a:buFont typeface="Arial" panose="020B0604020202020204" pitchFamily="34" charset="0"/>
              <a:buChar char="•"/>
            </a:pPr>
            <a:r>
              <a:rPr lang="en-US" sz="1600" dirty="0">
                <a:solidFill>
                  <a:schemeClr val="bg1"/>
                </a:solidFill>
              </a:rPr>
              <a:t>Orbital Core Bus Corridors</a:t>
            </a:r>
          </a:p>
          <a:p>
            <a:pPr marL="285750" indent="-285750">
              <a:spcAft>
                <a:spcPts val="1000"/>
              </a:spcAft>
              <a:buFont typeface="Arial" panose="020B0604020202020204" pitchFamily="34" charset="0"/>
              <a:buChar char="•"/>
            </a:pPr>
            <a:r>
              <a:rPr lang="en-US" sz="1600" dirty="0">
                <a:solidFill>
                  <a:schemeClr val="bg1"/>
                </a:solidFill>
              </a:rPr>
              <a:t>New Dublin Area Bus Service Network</a:t>
            </a:r>
          </a:p>
          <a:p>
            <a:pPr marL="285750" indent="-285750">
              <a:spcAft>
                <a:spcPts val="1000"/>
              </a:spcAft>
              <a:buFont typeface="Arial" panose="020B0604020202020204" pitchFamily="34" charset="0"/>
              <a:buChar char="•"/>
            </a:pPr>
            <a:r>
              <a:rPr lang="en-US" sz="1600" dirty="0">
                <a:solidFill>
                  <a:schemeClr val="bg1"/>
                </a:solidFill>
              </a:rPr>
              <a:t>Bus Service Network Monitoring and </a:t>
            </a:r>
            <a:r>
              <a:rPr lang="en-US" sz="1600" dirty="0" smtClean="0">
                <a:solidFill>
                  <a:schemeClr val="bg1"/>
                </a:solidFill>
              </a:rPr>
              <a:t>Review</a:t>
            </a:r>
          </a:p>
          <a:p>
            <a:pPr marL="285750" indent="-285750">
              <a:spcAft>
                <a:spcPts val="1000"/>
              </a:spcAft>
              <a:buFont typeface="Arial" panose="020B0604020202020204" pitchFamily="34" charset="0"/>
              <a:buChar char="•"/>
            </a:pPr>
            <a:r>
              <a:rPr lang="en-US" sz="1600" dirty="0" smtClean="0">
                <a:solidFill>
                  <a:schemeClr val="bg1"/>
                </a:solidFill>
              </a:rPr>
              <a:t>Higher Capacity Bus Fleet</a:t>
            </a:r>
            <a:endParaRPr lang="en-US" sz="1600" dirty="0">
              <a:solidFill>
                <a:schemeClr val="bg1"/>
              </a:solidFill>
            </a:endParaRPr>
          </a:p>
          <a:p>
            <a:pPr marL="285750" indent="-285750">
              <a:spcAft>
                <a:spcPts val="1000"/>
              </a:spcAft>
              <a:buFont typeface="Arial" panose="020B0604020202020204" pitchFamily="34" charset="0"/>
              <a:buChar char="•"/>
            </a:pPr>
            <a:r>
              <a:rPr lang="en-US" sz="1600" dirty="0">
                <a:solidFill>
                  <a:schemeClr val="bg1"/>
                </a:solidFill>
              </a:rPr>
              <a:t>Zero Emissions Bus Fleet</a:t>
            </a:r>
          </a:p>
          <a:p>
            <a:pPr marL="285750" indent="-285750">
              <a:spcAft>
                <a:spcPts val="1000"/>
              </a:spcAft>
              <a:buFont typeface="Arial" panose="020B0604020202020204" pitchFamily="34" charset="0"/>
              <a:buChar char="•"/>
            </a:pPr>
            <a:r>
              <a:rPr lang="en-US" sz="1600" dirty="0" smtClean="0">
                <a:solidFill>
                  <a:schemeClr val="bg1"/>
                </a:solidFill>
              </a:rPr>
              <a:t>Regional and Intercity Coach Fleet</a:t>
            </a:r>
          </a:p>
          <a:p>
            <a:pPr marL="285750" indent="-285750">
              <a:spcAft>
                <a:spcPts val="1000"/>
              </a:spcAft>
              <a:buFont typeface="Arial" panose="020B0604020202020204" pitchFamily="34" charset="0"/>
              <a:buChar char="•"/>
            </a:pPr>
            <a:r>
              <a:rPr lang="en-US" sz="1600" dirty="0" smtClean="0">
                <a:solidFill>
                  <a:schemeClr val="bg1"/>
                </a:solidFill>
              </a:rPr>
              <a:t>Bus </a:t>
            </a:r>
            <a:r>
              <a:rPr lang="en-US" sz="1600" dirty="0">
                <a:solidFill>
                  <a:schemeClr val="bg1"/>
                </a:solidFill>
              </a:rPr>
              <a:t>Livery</a:t>
            </a:r>
          </a:p>
          <a:p>
            <a:pPr marL="285750" indent="-285750">
              <a:spcAft>
                <a:spcPts val="1000"/>
              </a:spcAft>
              <a:buFont typeface="Arial" panose="020B0604020202020204" pitchFamily="34" charset="0"/>
              <a:buChar char="•"/>
            </a:pPr>
            <a:r>
              <a:rPr lang="en-US" sz="1600" dirty="0">
                <a:solidFill>
                  <a:schemeClr val="bg1"/>
                </a:solidFill>
              </a:rPr>
              <a:t>New Bus Stops and Shelters</a:t>
            </a:r>
          </a:p>
          <a:p>
            <a:pPr marL="285750" indent="-285750">
              <a:spcAft>
                <a:spcPts val="1000"/>
              </a:spcAft>
              <a:buFont typeface="Arial" panose="020B0604020202020204" pitchFamily="34" charset="0"/>
              <a:buChar char="•"/>
            </a:pPr>
            <a:r>
              <a:rPr lang="en-US" sz="1600" dirty="0">
                <a:solidFill>
                  <a:schemeClr val="bg1"/>
                </a:solidFill>
              </a:rPr>
              <a:t>Regional Core Bus Corridors</a:t>
            </a:r>
          </a:p>
          <a:p>
            <a:pPr marL="285750" indent="-285750">
              <a:spcAft>
                <a:spcPts val="1000"/>
              </a:spcAft>
              <a:buFont typeface="Arial" panose="020B0604020202020204" pitchFamily="34" charset="0"/>
              <a:buChar char="•"/>
            </a:pPr>
            <a:r>
              <a:rPr lang="en-US" sz="1600" dirty="0">
                <a:solidFill>
                  <a:schemeClr val="bg1"/>
                </a:solidFill>
              </a:rPr>
              <a:t>Bus Priority in Towns and Villages</a:t>
            </a:r>
          </a:p>
          <a:p>
            <a:pPr marL="285750" indent="-285750">
              <a:spcAft>
                <a:spcPts val="1000"/>
              </a:spcAft>
              <a:buFont typeface="Arial" panose="020B0604020202020204" pitchFamily="34" charset="0"/>
              <a:buChar char="•"/>
            </a:pPr>
            <a:r>
              <a:rPr lang="en-US" sz="1600" dirty="0">
                <a:solidFill>
                  <a:schemeClr val="bg1"/>
                </a:solidFill>
              </a:rPr>
              <a:t>Connecting Ireland</a:t>
            </a:r>
          </a:p>
          <a:p>
            <a:pPr marL="285750" indent="-285750">
              <a:spcAft>
                <a:spcPts val="1000"/>
              </a:spcAft>
              <a:buFont typeface="Arial" panose="020B0604020202020204" pitchFamily="34" charset="0"/>
              <a:buChar char="•"/>
            </a:pPr>
            <a:r>
              <a:rPr lang="en-US" sz="1600" dirty="0">
                <a:solidFill>
                  <a:schemeClr val="bg1"/>
                </a:solidFill>
              </a:rPr>
              <a:t>Regional and Rural Bus Services</a:t>
            </a:r>
          </a:p>
          <a:p>
            <a:pPr marL="285750" indent="-285750">
              <a:spcAft>
                <a:spcPts val="1000"/>
              </a:spcAft>
              <a:buFont typeface="Arial" panose="020B0604020202020204" pitchFamily="34" charset="0"/>
              <a:buChar char="•"/>
            </a:pPr>
            <a:r>
              <a:rPr lang="en-US" sz="1600" dirty="0">
                <a:solidFill>
                  <a:schemeClr val="bg1"/>
                </a:solidFill>
              </a:rPr>
              <a:t>Local Link and Demand Responsive Transport</a:t>
            </a:r>
          </a:p>
          <a:p>
            <a:pPr marL="285750" indent="-285750">
              <a:spcAft>
                <a:spcPts val="1000"/>
              </a:spcAft>
              <a:buFont typeface="Arial" panose="020B0604020202020204" pitchFamily="34" charset="0"/>
              <a:buChar char="•"/>
            </a:pPr>
            <a:endParaRPr lang="en-US" sz="1600" dirty="0">
              <a:solidFill>
                <a:schemeClr val="bg1"/>
              </a:solidFill>
            </a:endParaRPr>
          </a:p>
        </p:txBody>
      </p:sp>
    </p:spTree>
    <p:extLst>
      <p:ext uri="{BB962C8B-B14F-4D97-AF65-F5344CB8AC3E}">
        <p14:creationId xmlns:p14="http://schemas.microsoft.com/office/powerpoint/2010/main" val="1560248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3">
            <a:extLst>
              <a:ext uri="{28A0092B-C50C-407E-A947-70E740481C1C}">
                <a14:useLocalDpi xmlns:a14="http://schemas.microsoft.com/office/drawing/2010/main"/>
              </a:ext>
            </a:extLst>
          </a:blip>
          <a:srcRect r="2355" b="1925"/>
          <a:stretch/>
        </p:blipFill>
        <p:spPr bwMode="auto">
          <a:xfrm>
            <a:off x="360637" y="1718807"/>
            <a:ext cx="3491283" cy="3672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4436971" y="98341"/>
            <a:ext cx="3636393" cy="2588026"/>
          </a:xfrm>
          <a:prstGeom prst="rect">
            <a:avLst/>
          </a:prstGeom>
        </p:spPr>
      </p:pic>
      <p:pic>
        <p:nvPicPr>
          <p:cNvPr id="3" name="Picture 2"/>
          <p:cNvPicPr>
            <a:picLocks noChangeAspect="1"/>
          </p:cNvPicPr>
          <p:nvPr/>
        </p:nvPicPr>
        <p:blipFill>
          <a:blip r:embed="rId6"/>
          <a:stretch>
            <a:fillRect/>
          </a:stretch>
        </p:blipFill>
        <p:spPr>
          <a:xfrm>
            <a:off x="4436971" y="2807141"/>
            <a:ext cx="3655481" cy="2584009"/>
          </a:xfrm>
          <a:prstGeom prst="rect">
            <a:avLst/>
          </a:prstGeom>
        </p:spPr>
      </p:pic>
      <p:pic>
        <p:nvPicPr>
          <p:cNvPr id="4" name="Picture 3"/>
          <p:cNvPicPr>
            <a:picLocks noChangeAspect="1"/>
          </p:cNvPicPr>
          <p:nvPr/>
        </p:nvPicPr>
        <p:blipFill>
          <a:blip r:embed="rId7"/>
          <a:stretch>
            <a:fillRect/>
          </a:stretch>
        </p:blipFill>
        <p:spPr>
          <a:xfrm>
            <a:off x="3419872" y="5493508"/>
            <a:ext cx="4672580" cy="1322947"/>
          </a:xfrm>
          <a:prstGeom prst="rect">
            <a:avLst/>
          </a:prstGeom>
        </p:spPr>
      </p:pic>
    </p:spTree>
    <p:extLst>
      <p:ext uri="{BB962C8B-B14F-4D97-AF65-F5344CB8AC3E}">
        <p14:creationId xmlns:p14="http://schemas.microsoft.com/office/powerpoint/2010/main" val="4065229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59832" y="436602"/>
            <a:ext cx="5904656" cy="646331"/>
          </a:xfrm>
          <a:prstGeom prst="rect">
            <a:avLst/>
          </a:prstGeom>
          <a:noFill/>
        </p:spPr>
        <p:txBody>
          <a:bodyPr wrap="square" rtlCol="0">
            <a:spAutoFit/>
          </a:bodyPr>
          <a:lstStyle/>
          <a:p>
            <a:r>
              <a:rPr lang="en-US" sz="3600" b="1" dirty="0" smtClean="0">
                <a:solidFill>
                  <a:schemeClr val="bg1"/>
                </a:solidFill>
              </a:rPr>
              <a:t>Public Transport - Light Rail</a:t>
            </a:r>
            <a:endParaRPr lang="en-IE" sz="2400" b="1" dirty="0">
              <a:solidFill>
                <a:schemeClr val="bg1"/>
              </a:solidFill>
            </a:endParaRPr>
          </a:p>
        </p:txBody>
      </p:sp>
      <p:sp>
        <p:nvSpPr>
          <p:cNvPr id="5" name="TextBox 4"/>
          <p:cNvSpPr txBox="1"/>
          <p:nvPr/>
        </p:nvSpPr>
        <p:spPr>
          <a:xfrm>
            <a:off x="2915816" y="1345091"/>
            <a:ext cx="6048672" cy="5509200"/>
          </a:xfrm>
          <a:prstGeom prst="rect">
            <a:avLst/>
          </a:prstGeom>
          <a:noFill/>
        </p:spPr>
        <p:txBody>
          <a:bodyPr wrap="square" rtlCol="0">
            <a:spAutoFit/>
          </a:bodyPr>
          <a:lstStyle/>
          <a:p>
            <a:r>
              <a:rPr lang="en-US" sz="1600" dirty="0" smtClean="0">
                <a:solidFill>
                  <a:schemeClr val="bg1"/>
                </a:solidFill>
              </a:rPr>
              <a:t>The Draft Transport Strategy includes for the delivery of </a:t>
            </a:r>
            <a:r>
              <a:rPr lang="en-US" sz="1600" dirty="0" err="1" smtClean="0">
                <a:solidFill>
                  <a:schemeClr val="bg1"/>
                </a:solidFill>
              </a:rPr>
              <a:t>MetroLink</a:t>
            </a:r>
            <a:r>
              <a:rPr lang="en-US" sz="1600" dirty="0" smtClean="0">
                <a:solidFill>
                  <a:schemeClr val="bg1"/>
                </a:solidFill>
              </a:rPr>
              <a:t> (planning consent to be sought in 2022) and four Luas extensions /new lines:</a:t>
            </a: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Extension to </a:t>
            </a:r>
            <a:r>
              <a:rPr lang="en-US" sz="1600" dirty="0" err="1">
                <a:solidFill>
                  <a:schemeClr val="bg1"/>
                </a:solidFill>
              </a:rPr>
              <a:t>Finglas</a:t>
            </a: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Extension to Bray</a:t>
            </a: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Extension to </a:t>
            </a:r>
            <a:r>
              <a:rPr lang="en-US" sz="1600" dirty="0" err="1" smtClean="0">
                <a:solidFill>
                  <a:schemeClr val="bg1"/>
                </a:solidFill>
              </a:rPr>
              <a:t>Poolbeg</a:t>
            </a:r>
            <a:endParaRPr lang="en-US" sz="1600" dirty="0" smtClean="0">
              <a:solidFill>
                <a:schemeClr val="bg1"/>
              </a:solidFill>
            </a:endParaRPr>
          </a:p>
          <a:p>
            <a:pPr marL="285750" indent="-285750">
              <a:buFont typeface="Arial" panose="020B0604020202020204" pitchFamily="34" charset="0"/>
              <a:buChar char="•"/>
            </a:pPr>
            <a:r>
              <a:rPr lang="en-US" sz="1600" dirty="0" smtClean="0">
                <a:solidFill>
                  <a:schemeClr val="bg1"/>
                </a:solidFill>
              </a:rPr>
              <a:t>A </a:t>
            </a:r>
            <a:r>
              <a:rPr lang="en-US" sz="1600" dirty="0">
                <a:solidFill>
                  <a:schemeClr val="bg1"/>
                </a:solidFill>
              </a:rPr>
              <a:t>light rail line from Lucan to the City Centre, supplementing and complementing the planned bus system</a:t>
            </a:r>
          </a:p>
          <a:p>
            <a:endParaRPr lang="en-US" sz="1600" dirty="0" smtClean="0">
              <a:solidFill>
                <a:schemeClr val="bg1"/>
              </a:solidFill>
            </a:endParaRPr>
          </a:p>
          <a:p>
            <a:r>
              <a:rPr lang="en-US" sz="1600" dirty="0" smtClean="0">
                <a:solidFill>
                  <a:schemeClr val="bg1"/>
                </a:solidFill>
              </a:rPr>
              <a:t>In addition</a:t>
            </a:r>
            <a:r>
              <a:rPr lang="en-US" sz="1600" dirty="0">
                <a:solidFill>
                  <a:schemeClr val="bg1"/>
                </a:solidFill>
              </a:rPr>
              <a:t>, </a:t>
            </a:r>
            <a:r>
              <a:rPr lang="en-US" sz="1600" dirty="0" smtClean="0">
                <a:solidFill>
                  <a:schemeClr val="bg1"/>
                </a:solidFill>
              </a:rPr>
              <a:t>the </a:t>
            </a:r>
            <a:r>
              <a:rPr lang="en-US" sz="1600" dirty="0">
                <a:solidFill>
                  <a:schemeClr val="bg1"/>
                </a:solidFill>
              </a:rPr>
              <a:t>Draft Transport Strategy  </a:t>
            </a:r>
            <a:r>
              <a:rPr lang="en-US" sz="1600" dirty="0" smtClean="0">
                <a:solidFill>
                  <a:schemeClr val="bg1"/>
                </a:solidFill>
              </a:rPr>
              <a:t>proposes the planning and design of a further 8 Luas extensions/ new Luas lines to be ready for construction post 2042: </a:t>
            </a:r>
            <a:br>
              <a:rPr lang="en-US" sz="1600" dirty="0" smtClean="0">
                <a:solidFill>
                  <a:schemeClr val="bg1"/>
                </a:solidFill>
              </a:rPr>
            </a:br>
            <a:endParaRPr lang="en-US" sz="1600" dirty="0" smtClean="0">
              <a:solidFill>
                <a:schemeClr val="bg1"/>
              </a:solidFill>
            </a:endParaRPr>
          </a:p>
          <a:p>
            <a:pPr marL="285750" indent="-285750">
              <a:buFont typeface="Arial" panose="020B0604020202020204" pitchFamily="34" charset="0"/>
              <a:buChar char="•"/>
            </a:pPr>
            <a:r>
              <a:rPr lang="en-US" sz="1600" dirty="0" smtClean="0">
                <a:solidFill>
                  <a:schemeClr val="bg1"/>
                </a:solidFill>
              </a:rPr>
              <a:t>Luas to </a:t>
            </a:r>
            <a:r>
              <a:rPr lang="en-US" sz="1600" dirty="0" err="1" smtClean="0">
                <a:solidFill>
                  <a:schemeClr val="bg1"/>
                </a:solidFill>
              </a:rPr>
              <a:t>Clongriffin</a:t>
            </a: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Luas to </a:t>
            </a:r>
            <a:r>
              <a:rPr lang="en-US" sz="1600" dirty="0" err="1" smtClean="0">
                <a:solidFill>
                  <a:schemeClr val="bg1"/>
                </a:solidFill>
              </a:rPr>
              <a:t>Balgriffin</a:t>
            </a: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Luas extension to </a:t>
            </a:r>
            <a:r>
              <a:rPr lang="en-US" sz="1600" dirty="0" err="1" smtClean="0">
                <a:solidFill>
                  <a:schemeClr val="bg1"/>
                </a:solidFill>
              </a:rPr>
              <a:t>Tyrrelstown</a:t>
            </a: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Luas to Blanchardstown</a:t>
            </a: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Luas extension to </a:t>
            </a:r>
            <a:r>
              <a:rPr lang="en-US" sz="1600" dirty="0" err="1" smtClean="0">
                <a:solidFill>
                  <a:schemeClr val="bg1"/>
                </a:solidFill>
              </a:rPr>
              <a:t>Clondalkin</a:t>
            </a: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Luas to </a:t>
            </a:r>
            <a:r>
              <a:rPr lang="en-US" sz="1600" dirty="0" err="1" smtClean="0">
                <a:solidFill>
                  <a:schemeClr val="bg1"/>
                </a:solidFill>
              </a:rPr>
              <a:t>Tallaght</a:t>
            </a:r>
            <a:r>
              <a:rPr lang="en-US" sz="1600" dirty="0" smtClean="0">
                <a:solidFill>
                  <a:schemeClr val="bg1"/>
                </a:solidFill>
              </a:rPr>
              <a:t> </a:t>
            </a:r>
            <a:r>
              <a:rPr lang="en-US" sz="1600" dirty="0">
                <a:solidFill>
                  <a:schemeClr val="bg1"/>
                </a:solidFill>
              </a:rPr>
              <a:t>/ Kimmage</a:t>
            </a:r>
          </a:p>
          <a:p>
            <a:pPr marL="285750" indent="-285750">
              <a:buFont typeface="Arial" panose="020B0604020202020204" pitchFamily="34" charset="0"/>
              <a:buChar char="•"/>
            </a:pPr>
            <a:r>
              <a:rPr lang="en-US" sz="1600" dirty="0" smtClean="0">
                <a:solidFill>
                  <a:schemeClr val="bg1"/>
                </a:solidFill>
              </a:rPr>
              <a:t>Luas to </a:t>
            </a:r>
            <a:r>
              <a:rPr lang="en-US" sz="1600" dirty="0" err="1" smtClean="0">
                <a:solidFill>
                  <a:schemeClr val="bg1"/>
                </a:solidFill>
              </a:rPr>
              <a:t>Tallaght</a:t>
            </a:r>
            <a:r>
              <a:rPr lang="en-US" sz="1600" dirty="0" smtClean="0">
                <a:solidFill>
                  <a:schemeClr val="bg1"/>
                </a:solidFill>
              </a:rPr>
              <a:t> </a:t>
            </a:r>
            <a:r>
              <a:rPr lang="en-US" sz="1600" dirty="0">
                <a:solidFill>
                  <a:schemeClr val="bg1"/>
                </a:solidFill>
              </a:rPr>
              <a:t>/ </a:t>
            </a:r>
            <a:r>
              <a:rPr lang="en-US" sz="1600" dirty="0" err="1">
                <a:solidFill>
                  <a:schemeClr val="bg1"/>
                </a:solidFill>
              </a:rPr>
              <a:t>Knocklyon</a:t>
            </a: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Luas to </a:t>
            </a:r>
            <a:r>
              <a:rPr lang="en-US" sz="1600" dirty="0" err="1" smtClean="0">
                <a:solidFill>
                  <a:schemeClr val="bg1"/>
                </a:solidFill>
              </a:rPr>
              <a:t>UCD</a:t>
            </a:r>
            <a:r>
              <a:rPr lang="en-US" sz="1600" dirty="0" smtClean="0">
                <a:solidFill>
                  <a:schemeClr val="bg1"/>
                </a:solidFill>
              </a:rPr>
              <a:t> / Sandyford (reduces future passenger congestion </a:t>
            </a:r>
            <a:r>
              <a:rPr lang="en-US" sz="1600" dirty="0">
                <a:solidFill>
                  <a:schemeClr val="bg1"/>
                </a:solidFill>
              </a:rPr>
              <a:t>on the Green Line in the future</a:t>
            </a:r>
            <a:r>
              <a:rPr lang="en-US" sz="1600" dirty="0" smtClean="0">
                <a:solidFill>
                  <a:schemeClr val="bg1"/>
                </a:solidFill>
              </a:rPr>
              <a:t>)</a:t>
            </a:r>
            <a:endParaRPr lang="en-US" sz="1600" dirty="0">
              <a:solidFill>
                <a:schemeClr val="bg1"/>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520" y="1803324"/>
            <a:ext cx="2147404" cy="3251352"/>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59374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3769"/>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15816" y="620688"/>
            <a:ext cx="5904656" cy="646331"/>
          </a:xfrm>
          <a:prstGeom prst="rect">
            <a:avLst/>
          </a:prstGeom>
          <a:noFill/>
        </p:spPr>
        <p:txBody>
          <a:bodyPr wrap="square" rtlCol="0">
            <a:spAutoFit/>
          </a:bodyPr>
          <a:lstStyle/>
          <a:p>
            <a:r>
              <a:rPr lang="en-US" sz="3600" b="1" dirty="0" smtClean="0">
                <a:solidFill>
                  <a:schemeClr val="bg1"/>
                </a:solidFill>
              </a:rPr>
              <a:t>DART+ and Rail</a:t>
            </a:r>
            <a:endParaRPr lang="en-IE" sz="2400" b="1" dirty="0">
              <a:solidFill>
                <a:schemeClr val="bg1"/>
              </a:solidFill>
            </a:endParaRPr>
          </a:p>
        </p:txBody>
      </p:sp>
      <p:sp>
        <p:nvSpPr>
          <p:cNvPr id="5" name="TextBox 4"/>
          <p:cNvSpPr txBox="1"/>
          <p:nvPr/>
        </p:nvSpPr>
        <p:spPr>
          <a:xfrm>
            <a:off x="2825552" y="1267019"/>
            <a:ext cx="5904656" cy="6001643"/>
          </a:xfrm>
          <a:prstGeom prst="rect">
            <a:avLst/>
          </a:prstGeom>
          <a:noFill/>
        </p:spPr>
        <p:txBody>
          <a:bodyPr wrap="square" rtlCol="0">
            <a:spAutoFit/>
          </a:bodyPr>
          <a:lstStyle/>
          <a:p>
            <a:r>
              <a:rPr lang="en-US" sz="1600" dirty="0" smtClean="0">
                <a:solidFill>
                  <a:schemeClr val="bg1"/>
                </a:solidFill>
              </a:rPr>
              <a:t>The </a:t>
            </a:r>
            <a:r>
              <a:rPr lang="en-US" sz="1600" dirty="0">
                <a:solidFill>
                  <a:schemeClr val="bg1"/>
                </a:solidFill>
              </a:rPr>
              <a:t>spine of the Dublin transport system has historically been provided by the heavy rail </a:t>
            </a:r>
            <a:r>
              <a:rPr lang="en-US" sz="1600" dirty="0" smtClean="0">
                <a:solidFill>
                  <a:schemeClr val="bg1"/>
                </a:solidFill>
              </a:rPr>
              <a:t>network, in particular by the east coast suburban line since its electrification in 1984.  Building on that legacy the Draft Transport Strategy provides for:</a:t>
            </a:r>
            <a:endParaRPr lang="en-US" sz="1600" dirty="0">
              <a:solidFill>
                <a:schemeClr val="bg1"/>
              </a:solidFill>
            </a:endParaRPr>
          </a:p>
          <a:p>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Delivery of the DART+ Programme – DART to Drogheda, </a:t>
            </a:r>
            <a:r>
              <a:rPr lang="en-US" sz="1600" dirty="0" err="1" smtClean="0">
                <a:solidFill>
                  <a:schemeClr val="bg1"/>
                </a:solidFill>
              </a:rPr>
              <a:t>Maynooth</a:t>
            </a:r>
            <a:r>
              <a:rPr lang="en-US" sz="1600" dirty="0" smtClean="0">
                <a:solidFill>
                  <a:schemeClr val="bg1"/>
                </a:solidFill>
              </a:rPr>
              <a:t> &amp; </a:t>
            </a:r>
            <a:r>
              <a:rPr lang="en-US" sz="1600" dirty="0" err="1" smtClean="0">
                <a:solidFill>
                  <a:schemeClr val="bg1"/>
                </a:solidFill>
              </a:rPr>
              <a:t>Celbridge</a:t>
            </a:r>
            <a:r>
              <a:rPr lang="en-US" sz="1600" dirty="0">
                <a:solidFill>
                  <a:schemeClr val="bg1"/>
                </a:solidFill>
              </a:rPr>
              <a:t>,</a:t>
            </a:r>
            <a:r>
              <a:rPr lang="en-US" sz="1600" dirty="0" smtClean="0">
                <a:solidFill>
                  <a:schemeClr val="bg1"/>
                </a:solidFill>
              </a:rPr>
              <a:t> plus enhanced service to Greystones</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Further extensions of DART to Kilcock, Naas/</a:t>
            </a:r>
            <a:r>
              <a:rPr lang="en-US" sz="1600" dirty="0" err="1" smtClean="0">
                <a:solidFill>
                  <a:schemeClr val="bg1"/>
                </a:solidFill>
              </a:rPr>
              <a:t>Sallins</a:t>
            </a:r>
            <a:r>
              <a:rPr lang="en-US" sz="1600" dirty="0" smtClean="0">
                <a:solidFill>
                  <a:schemeClr val="bg1"/>
                </a:solidFill>
              </a:rPr>
              <a:t> and Wicklow</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IE" sz="1600" dirty="0" smtClean="0">
                <a:solidFill>
                  <a:schemeClr val="bg1"/>
                </a:solidFill>
              </a:rPr>
              <a:t>Provision </a:t>
            </a:r>
            <a:r>
              <a:rPr lang="en-IE" sz="1600" dirty="0">
                <a:solidFill>
                  <a:schemeClr val="bg1"/>
                </a:solidFill>
              </a:rPr>
              <a:t>of a new rail line from the M3 Parkway to </a:t>
            </a:r>
            <a:r>
              <a:rPr lang="en-IE" sz="1600" dirty="0" smtClean="0">
                <a:solidFill>
                  <a:schemeClr val="bg1"/>
                </a:solidFill>
              </a:rPr>
              <a:t>Navan</a:t>
            </a:r>
            <a:endParaRPr lang="en-IE" sz="1600" dirty="0">
              <a:solidFill>
                <a:schemeClr val="bg1"/>
              </a:solidFill>
            </a:endParaRPr>
          </a:p>
          <a:p>
            <a:pPr marL="285750" indent="-285750">
              <a:buFont typeface="Arial" panose="020B0604020202020204" pitchFamily="34" charset="0"/>
              <a:buChar char="•"/>
            </a:pPr>
            <a:endParaRPr lang="en-IE" sz="1600" dirty="0">
              <a:solidFill>
                <a:schemeClr val="bg1"/>
              </a:solidFill>
            </a:endParaRPr>
          </a:p>
          <a:p>
            <a:pPr marL="285750" indent="-285750">
              <a:buFont typeface="Arial" panose="020B0604020202020204" pitchFamily="34" charset="0"/>
              <a:buChar char="•"/>
            </a:pPr>
            <a:r>
              <a:rPr lang="en-IE" sz="1600" dirty="0" smtClean="0">
                <a:solidFill>
                  <a:schemeClr val="bg1"/>
                </a:solidFill>
              </a:rPr>
              <a:t>New </a:t>
            </a:r>
            <a:r>
              <a:rPr lang="en-IE" sz="1600" dirty="0">
                <a:solidFill>
                  <a:schemeClr val="bg1"/>
                </a:solidFill>
              </a:rPr>
              <a:t>stations at Cabra, Glasnevin, Heuston West, Kylemore, Woodbrook, west of Sallins, west of Louisa Bridge and west of </a:t>
            </a:r>
            <a:r>
              <a:rPr lang="en-IE" sz="1600" dirty="0" err="1" smtClean="0">
                <a:solidFill>
                  <a:schemeClr val="bg1"/>
                </a:solidFill>
              </a:rPr>
              <a:t>Maynooth</a:t>
            </a:r>
            <a:r>
              <a:rPr lang="en-IE" sz="1600" dirty="0" smtClean="0">
                <a:solidFill>
                  <a:schemeClr val="bg1"/>
                </a:solidFill>
              </a:rPr>
              <a:t> plus opening of </a:t>
            </a:r>
            <a:r>
              <a:rPr lang="en-IE" sz="1600" dirty="0" err="1" smtClean="0">
                <a:solidFill>
                  <a:schemeClr val="bg1"/>
                </a:solidFill>
              </a:rPr>
              <a:t>Kishoge</a:t>
            </a:r>
            <a:r>
              <a:rPr lang="en-IE" sz="1600" dirty="0" smtClean="0">
                <a:solidFill>
                  <a:schemeClr val="bg1"/>
                </a:solidFill>
              </a:rPr>
              <a:t> station</a:t>
            </a:r>
          </a:p>
          <a:p>
            <a:pPr marL="285750" indent="-285750">
              <a:buFont typeface="Arial" panose="020B0604020202020204" pitchFamily="34" charset="0"/>
              <a:buChar char="•"/>
            </a:pPr>
            <a:endParaRPr lang="en-IE" sz="1600" dirty="0" smtClean="0">
              <a:solidFill>
                <a:schemeClr val="bg1"/>
              </a:solidFill>
            </a:endParaRPr>
          </a:p>
          <a:p>
            <a:pPr marL="285750" indent="-285750">
              <a:buFont typeface="Arial" panose="020B0604020202020204" pitchFamily="34" charset="0"/>
              <a:buChar char="•"/>
            </a:pPr>
            <a:r>
              <a:rPr lang="en-IE" sz="1600" dirty="0" smtClean="0">
                <a:solidFill>
                  <a:schemeClr val="bg1"/>
                </a:solidFill>
              </a:rPr>
              <a:t>Completion </a:t>
            </a:r>
            <a:r>
              <a:rPr lang="en-IE" sz="1600" dirty="0">
                <a:solidFill>
                  <a:schemeClr val="bg1"/>
                </a:solidFill>
              </a:rPr>
              <a:t>of the National Train Control </a:t>
            </a:r>
            <a:r>
              <a:rPr lang="en-IE" sz="1600" dirty="0" smtClean="0">
                <a:solidFill>
                  <a:schemeClr val="bg1"/>
                </a:solidFill>
              </a:rPr>
              <a:t>Centre</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DART+ </a:t>
            </a:r>
            <a:r>
              <a:rPr lang="en-US" sz="1600" dirty="0" smtClean="0">
                <a:solidFill>
                  <a:schemeClr val="bg1"/>
                </a:solidFill>
              </a:rPr>
              <a:t>Tunnel </a:t>
            </a:r>
            <a:r>
              <a:rPr lang="en-US" sz="1600" dirty="0">
                <a:solidFill>
                  <a:schemeClr val="bg1"/>
                </a:solidFill>
              </a:rPr>
              <a:t>- preserve and protect an alignment to allow its future delivery subsequent to the strategy </a:t>
            </a:r>
            <a:r>
              <a:rPr lang="en-US" sz="1600" dirty="0" smtClean="0">
                <a:solidFill>
                  <a:schemeClr val="bg1"/>
                </a:solidFill>
              </a:rPr>
              <a:t>period </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Additional security measures plus railway station </a:t>
            </a:r>
            <a:r>
              <a:rPr lang="en-US" sz="1600" dirty="0">
                <a:solidFill>
                  <a:schemeClr val="bg1"/>
                </a:solidFill>
              </a:rPr>
              <a:t>upgrades </a:t>
            </a:r>
            <a:endParaRPr lang="en-IE" sz="1600" dirty="0" smtClean="0">
              <a:solidFill>
                <a:schemeClr val="bg1"/>
              </a:solidFill>
            </a:endParaRPr>
          </a:p>
          <a:p>
            <a:pPr marL="285750" indent="-285750">
              <a:buFont typeface="Arial" panose="020B0604020202020204" pitchFamily="34" charset="0"/>
              <a:buChar char="•"/>
            </a:pPr>
            <a:endParaRPr lang="en-IE" sz="1600" dirty="0">
              <a:solidFill>
                <a:schemeClr val="bg1"/>
              </a:solidFill>
            </a:endParaRPr>
          </a:p>
          <a:p>
            <a:endParaRPr lang="en-US" sz="1600" dirty="0">
              <a:solidFill>
                <a:schemeClr val="bg1"/>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I:\TPI\Integrated Planning\NTA Planning\9_Planning Files\1.Trans Strat\GDA Strategy\Transport Strategy 2022-2040\Consultation\CiviQ Strategy Material\Chapter 12\P20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262" r="2791"/>
          <a:stretch/>
        </p:blipFill>
        <p:spPr bwMode="auto">
          <a:xfrm>
            <a:off x="251520" y="1700808"/>
            <a:ext cx="2160240" cy="3276803"/>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791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74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35" y="227279"/>
            <a:ext cx="8856753" cy="6403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18256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16068" y="2348880"/>
            <a:ext cx="61683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smtClean="0">
                <a:solidFill>
                  <a:prstClr val="white"/>
                </a:solidFill>
                <a:latin typeface="Calibri"/>
              </a:rPr>
              <a:t>Hugh Creegan</a:t>
            </a:r>
            <a:r>
              <a:rPr kumimoji="0" lang="en-US" sz="3600" b="1" i="0" u="none" strike="noStrike" kern="1200" cap="none" spc="0" normalizeH="0" baseline="0" noProof="0" dirty="0" smtClean="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alibri"/>
                <a:ea typeface="+mn-ea"/>
                <a:cs typeface="+mn-cs"/>
              </a:rPr>
              <a:t>Deputy Chief Executive Officer,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alibri"/>
                <a:ea typeface="+mn-ea"/>
                <a:cs typeface="+mn-cs"/>
              </a:rPr>
              <a:t>National Transport Authority</a:t>
            </a:r>
            <a:endParaRPr kumimoji="0" lang="en-IE"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15282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74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3"/>
          <a:srcRect r="2080"/>
          <a:stretch/>
        </p:blipFill>
        <p:spPr>
          <a:xfrm>
            <a:off x="183475" y="244323"/>
            <a:ext cx="8853021" cy="6408985"/>
          </a:xfrm>
          <a:prstGeom prst="rect">
            <a:avLst/>
          </a:prstGeom>
        </p:spPr>
      </p:pic>
    </p:spTree>
    <p:extLst>
      <p:ext uri="{BB962C8B-B14F-4D97-AF65-F5344CB8AC3E}">
        <p14:creationId xmlns:p14="http://schemas.microsoft.com/office/powerpoint/2010/main" val="4231825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15816" y="1539401"/>
            <a:ext cx="5904656" cy="4278094"/>
          </a:xfrm>
          <a:prstGeom prst="rect">
            <a:avLst/>
          </a:prstGeom>
          <a:noFill/>
        </p:spPr>
        <p:txBody>
          <a:bodyPr wrap="square" rtlCol="0">
            <a:spAutoFit/>
          </a:bodyPr>
          <a:lstStyle/>
          <a:p>
            <a:r>
              <a:rPr lang="en-IE" sz="1600" dirty="0" smtClean="0">
                <a:solidFill>
                  <a:schemeClr val="bg1"/>
                </a:solidFill>
              </a:rPr>
              <a:t>Draft Strategy sets out “Principles of Road Development” including:</a:t>
            </a:r>
          </a:p>
          <a:p>
            <a:endParaRPr lang="en-IE" sz="1600" dirty="0">
              <a:solidFill>
                <a:schemeClr val="bg1"/>
              </a:solidFill>
            </a:endParaRPr>
          </a:p>
          <a:p>
            <a:pPr marL="285750" indent="-285750">
              <a:buFont typeface="Arial" panose="020B0604020202020204" pitchFamily="34" charset="0"/>
              <a:buChar char="•"/>
            </a:pPr>
            <a:r>
              <a:rPr lang="en-IE" sz="1600" dirty="0" smtClean="0">
                <a:solidFill>
                  <a:schemeClr val="bg1"/>
                </a:solidFill>
              </a:rPr>
              <a:t>There </a:t>
            </a:r>
            <a:r>
              <a:rPr lang="en-IE" sz="1600" dirty="0">
                <a:solidFill>
                  <a:schemeClr val="bg1"/>
                </a:solidFill>
              </a:rPr>
              <a:t>will be no significant increase in </a:t>
            </a:r>
            <a:r>
              <a:rPr lang="en-IE" sz="1600" dirty="0" smtClean="0">
                <a:solidFill>
                  <a:schemeClr val="bg1"/>
                </a:solidFill>
              </a:rPr>
              <a:t>capacity for </a:t>
            </a:r>
            <a:r>
              <a:rPr lang="en-IE" sz="1600" dirty="0">
                <a:solidFill>
                  <a:schemeClr val="bg1"/>
                </a:solidFill>
              </a:rPr>
              <a:t>private car trips on radial roads within </a:t>
            </a:r>
            <a:r>
              <a:rPr lang="en-IE" sz="1600" dirty="0" smtClean="0">
                <a:solidFill>
                  <a:schemeClr val="bg1"/>
                </a:solidFill>
              </a:rPr>
              <a:t>the Metropolitan </a:t>
            </a:r>
            <a:r>
              <a:rPr lang="en-IE" sz="1600" dirty="0">
                <a:solidFill>
                  <a:schemeClr val="bg1"/>
                </a:solidFill>
              </a:rPr>
              <a:t>Area, except where re-alignments </a:t>
            </a:r>
            <a:r>
              <a:rPr lang="en-IE" sz="1600" dirty="0" smtClean="0">
                <a:solidFill>
                  <a:schemeClr val="bg1"/>
                </a:solidFill>
              </a:rPr>
              <a:t>or junction </a:t>
            </a:r>
            <a:r>
              <a:rPr lang="en-IE" sz="1600" dirty="0">
                <a:solidFill>
                  <a:schemeClr val="bg1"/>
                </a:solidFill>
              </a:rPr>
              <a:t>changes are necessary for safety </a:t>
            </a:r>
            <a:r>
              <a:rPr lang="en-IE" sz="1600" dirty="0" smtClean="0">
                <a:solidFill>
                  <a:schemeClr val="bg1"/>
                </a:solidFill>
              </a:rPr>
              <a:t>reasons</a:t>
            </a:r>
          </a:p>
          <a:p>
            <a:pPr marL="285750" indent="-285750">
              <a:buFont typeface="Arial" panose="020B0604020202020204" pitchFamily="34" charset="0"/>
              <a:buChar char="•"/>
            </a:pPr>
            <a:endParaRPr lang="en-IE" sz="1600" dirty="0" smtClean="0">
              <a:solidFill>
                <a:schemeClr val="bg1"/>
              </a:solidFill>
            </a:endParaRPr>
          </a:p>
          <a:p>
            <a:pPr marL="285750" indent="-285750">
              <a:buFont typeface="Arial" panose="020B0604020202020204" pitchFamily="34" charset="0"/>
              <a:buChar char="•"/>
            </a:pPr>
            <a:r>
              <a:rPr lang="en-IE" sz="1600" dirty="0">
                <a:solidFill>
                  <a:schemeClr val="bg1"/>
                </a:solidFill>
              </a:rPr>
              <a:t>That road </a:t>
            </a:r>
            <a:r>
              <a:rPr lang="en-IE" sz="1600" dirty="0" smtClean="0">
                <a:solidFill>
                  <a:schemeClr val="bg1"/>
                </a:solidFill>
              </a:rPr>
              <a:t>schemes will </a:t>
            </a:r>
            <a:r>
              <a:rPr lang="en-IE" sz="1600" dirty="0">
                <a:solidFill>
                  <a:schemeClr val="bg1"/>
                </a:solidFill>
              </a:rPr>
              <a:t>be </a:t>
            </a:r>
            <a:r>
              <a:rPr lang="en-IE" sz="1600" dirty="0" smtClean="0">
                <a:solidFill>
                  <a:schemeClr val="bg1"/>
                </a:solidFill>
              </a:rPr>
              <a:t>designed to </a:t>
            </a:r>
            <a:r>
              <a:rPr lang="en-IE" sz="1600" dirty="0">
                <a:solidFill>
                  <a:schemeClr val="bg1"/>
                </a:solidFill>
              </a:rPr>
              <a:t>provide safe and appropriate </a:t>
            </a:r>
            <a:r>
              <a:rPr lang="en-IE" sz="1600" dirty="0" smtClean="0">
                <a:solidFill>
                  <a:schemeClr val="bg1"/>
                </a:solidFill>
              </a:rPr>
              <a:t>arrangement to </a:t>
            </a:r>
            <a:r>
              <a:rPr lang="en-IE" sz="1600" dirty="0">
                <a:solidFill>
                  <a:schemeClr val="bg1"/>
                </a:solidFill>
              </a:rPr>
              <a:t>facilitate walking, cycling and public </a:t>
            </a:r>
            <a:r>
              <a:rPr lang="en-IE" sz="1600" dirty="0" smtClean="0">
                <a:solidFill>
                  <a:schemeClr val="bg1"/>
                </a:solidFill>
              </a:rPr>
              <a:t>transport provision</a:t>
            </a:r>
          </a:p>
          <a:p>
            <a:pPr marL="285750" indent="-285750">
              <a:buFont typeface="Arial" panose="020B0604020202020204" pitchFamily="34" charset="0"/>
              <a:buChar char="•"/>
            </a:pPr>
            <a:endParaRPr lang="en-IE" sz="1600" dirty="0" smtClean="0">
              <a:solidFill>
                <a:schemeClr val="bg1"/>
              </a:solidFill>
            </a:endParaRPr>
          </a:p>
          <a:p>
            <a:pPr marL="285750" indent="-285750">
              <a:buFont typeface="Arial" panose="020B0604020202020204" pitchFamily="34" charset="0"/>
              <a:buChar char="•"/>
            </a:pPr>
            <a:r>
              <a:rPr lang="en-IE" sz="1600" dirty="0">
                <a:solidFill>
                  <a:schemeClr val="bg1"/>
                </a:solidFill>
              </a:rPr>
              <a:t>That where a road scheme comprises an </a:t>
            </a:r>
            <a:r>
              <a:rPr lang="en-IE" sz="1600" dirty="0" smtClean="0">
                <a:solidFill>
                  <a:schemeClr val="bg1"/>
                </a:solidFill>
              </a:rPr>
              <a:t>urban bypass</a:t>
            </a:r>
            <a:r>
              <a:rPr lang="en-IE" sz="1600" dirty="0">
                <a:solidFill>
                  <a:schemeClr val="bg1"/>
                </a:solidFill>
              </a:rPr>
              <a:t>, measures must be proposed </a:t>
            </a:r>
            <a:r>
              <a:rPr lang="en-IE" sz="1600" dirty="0" smtClean="0">
                <a:solidFill>
                  <a:schemeClr val="bg1"/>
                </a:solidFill>
              </a:rPr>
              <a:t>and implemented </a:t>
            </a:r>
            <a:r>
              <a:rPr lang="en-IE" sz="1600" dirty="0">
                <a:solidFill>
                  <a:schemeClr val="bg1"/>
                </a:solidFill>
              </a:rPr>
              <a:t>to reallocate road space within </a:t>
            </a:r>
            <a:r>
              <a:rPr lang="en-IE" sz="1600" dirty="0" smtClean="0">
                <a:solidFill>
                  <a:schemeClr val="bg1"/>
                </a:solidFill>
              </a:rPr>
              <a:t>the bypassed </a:t>
            </a:r>
            <a:r>
              <a:rPr lang="en-IE" sz="1600" dirty="0">
                <a:solidFill>
                  <a:schemeClr val="bg1"/>
                </a:solidFill>
              </a:rPr>
              <a:t>area to sustainable transport and/or </a:t>
            </a:r>
            <a:r>
              <a:rPr lang="en-IE" sz="1600" dirty="0" smtClean="0">
                <a:solidFill>
                  <a:schemeClr val="bg1"/>
                </a:solidFill>
              </a:rPr>
              <a:t>public realm improvements</a:t>
            </a:r>
          </a:p>
          <a:p>
            <a:pPr marL="285750" indent="-285750">
              <a:buFont typeface="Arial" panose="020B0604020202020204" pitchFamily="34" charset="0"/>
              <a:buChar char="•"/>
            </a:pPr>
            <a:endParaRPr lang="en-US" sz="1600" dirty="0">
              <a:solidFill>
                <a:schemeClr val="bg1"/>
              </a:solidFill>
            </a:endParaRPr>
          </a:p>
          <a:p>
            <a:endParaRPr lang="en-IE" sz="1600" dirty="0" smtClean="0">
              <a:solidFill>
                <a:schemeClr val="bg1"/>
              </a:solidFill>
            </a:endParaRPr>
          </a:p>
        </p:txBody>
      </p:sp>
      <p:sp>
        <p:nvSpPr>
          <p:cNvPr id="7" name="TextBox 6"/>
          <p:cNvSpPr txBox="1"/>
          <p:nvPr/>
        </p:nvSpPr>
        <p:spPr>
          <a:xfrm>
            <a:off x="2987824" y="440206"/>
            <a:ext cx="5904656" cy="646331"/>
          </a:xfrm>
          <a:prstGeom prst="rect">
            <a:avLst/>
          </a:prstGeom>
          <a:noFill/>
        </p:spPr>
        <p:txBody>
          <a:bodyPr wrap="square" rtlCol="0">
            <a:spAutoFit/>
          </a:bodyPr>
          <a:lstStyle/>
          <a:p>
            <a:r>
              <a:rPr lang="en-US" sz="3600" b="1" dirty="0" smtClean="0">
                <a:solidFill>
                  <a:schemeClr val="bg1"/>
                </a:solidFill>
              </a:rPr>
              <a:t>Roads</a:t>
            </a:r>
            <a:endParaRPr lang="en-IE" sz="2400" b="1" dirty="0">
              <a:solidFill>
                <a:schemeClr val="bg1"/>
              </a:solidFill>
            </a:endParaRPr>
          </a:p>
        </p:txBody>
      </p:sp>
      <p:pic>
        <p:nvPicPr>
          <p:cNvPr id="8195" name="Picture 3" descr="I:\TPI\Integrated Planning\NTA Planning\9_Planning Files\1.Trans Strat\GDA Strategy\Transport Strategy 2022-2040\Strategy Report\Figures\For WW - 011121\P182 ReplacementV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802" b="7212"/>
          <a:stretch/>
        </p:blipFill>
        <p:spPr bwMode="auto">
          <a:xfrm rot="5400000">
            <a:off x="-447500" y="2374428"/>
            <a:ext cx="3630287" cy="2232248"/>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24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15816" y="620687"/>
            <a:ext cx="5904656" cy="646331"/>
          </a:xfrm>
          <a:prstGeom prst="rect">
            <a:avLst/>
          </a:prstGeom>
          <a:noFill/>
        </p:spPr>
        <p:txBody>
          <a:bodyPr wrap="square" rtlCol="0">
            <a:spAutoFit/>
          </a:bodyPr>
          <a:lstStyle/>
          <a:p>
            <a:r>
              <a:rPr lang="en-US" sz="3600" b="1" dirty="0" smtClean="0">
                <a:solidFill>
                  <a:schemeClr val="bg1"/>
                </a:solidFill>
              </a:rPr>
              <a:t>Roads</a:t>
            </a:r>
            <a:endParaRPr lang="en-IE" sz="2400" b="1" dirty="0">
              <a:solidFill>
                <a:schemeClr val="bg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15816" y="1539401"/>
            <a:ext cx="5904656" cy="5509200"/>
          </a:xfrm>
          <a:prstGeom prst="rect">
            <a:avLst/>
          </a:prstGeom>
          <a:noFill/>
        </p:spPr>
        <p:txBody>
          <a:bodyPr wrap="square" rtlCol="0">
            <a:spAutoFit/>
          </a:bodyPr>
          <a:lstStyle/>
          <a:p>
            <a:r>
              <a:rPr lang="en-IE" sz="1600" dirty="0" smtClean="0">
                <a:solidFill>
                  <a:schemeClr val="bg1"/>
                </a:solidFill>
              </a:rPr>
              <a:t>Various National Road schemes are included for implementation, incorporating bus priority where appropriate: </a:t>
            </a:r>
          </a:p>
          <a:p>
            <a:pPr marL="285750" indent="-285750">
              <a:buFont typeface="Arial" panose="020B0604020202020204" pitchFamily="34" charset="0"/>
              <a:buChar char="•"/>
            </a:pPr>
            <a:r>
              <a:rPr lang="en-US" sz="1600" dirty="0" err="1" smtClean="0">
                <a:solidFill>
                  <a:schemeClr val="bg1"/>
                </a:solidFill>
              </a:rPr>
              <a:t>N2</a:t>
            </a:r>
            <a:r>
              <a:rPr lang="en-US" sz="1600" dirty="0" smtClean="0">
                <a:solidFill>
                  <a:schemeClr val="bg1"/>
                </a:solidFill>
              </a:rPr>
              <a:t> Upgrade including </a:t>
            </a:r>
            <a:r>
              <a:rPr lang="en-US" sz="1600" dirty="0" err="1" smtClean="0">
                <a:solidFill>
                  <a:schemeClr val="bg1"/>
                </a:solidFill>
              </a:rPr>
              <a:t>Slane</a:t>
            </a:r>
            <a:r>
              <a:rPr lang="en-US" sz="1600" dirty="0" smtClean="0">
                <a:solidFill>
                  <a:schemeClr val="bg1"/>
                </a:solidFill>
              </a:rPr>
              <a:t> Bypass</a:t>
            </a:r>
          </a:p>
          <a:p>
            <a:pPr marL="285750" indent="-285750">
              <a:buFont typeface="Arial" panose="020B0604020202020204" pitchFamily="34" charset="0"/>
              <a:buChar char="•"/>
            </a:pPr>
            <a:r>
              <a:rPr lang="en-US" sz="1600" dirty="0" err="1" smtClean="0">
                <a:solidFill>
                  <a:schemeClr val="bg1"/>
                </a:solidFill>
              </a:rPr>
              <a:t>M3</a:t>
            </a:r>
            <a:r>
              <a:rPr lang="en-US" sz="1600" dirty="0" smtClean="0">
                <a:solidFill>
                  <a:schemeClr val="bg1"/>
                </a:solidFill>
              </a:rPr>
              <a:t>/</a:t>
            </a:r>
            <a:r>
              <a:rPr lang="en-US" sz="1600" dirty="0" err="1" smtClean="0">
                <a:solidFill>
                  <a:schemeClr val="bg1"/>
                </a:solidFill>
              </a:rPr>
              <a:t>N3</a:t>
            </a:r>
            <a:r>
              <a:rPr lang="en-US" sz="1600" dirty="0" smtClean="0">
                <a:solidFill>
                  <a:schemeClr val="bg1"/>
                </a:solidFill>
              </a:rPr>
              <a:t> between Junction 1 and Junction 4</a:t>
            </a:r>
          </a:p>
          <a:p>
            <a:pPr marL="285750" indent="-285750">
              <a:buFont typeface="Arial" panose="020B0604020202020204" pitchFamily="34" charset="0"/>
              <a:buChar char="•"/>
            </a:pPr>
            <a:r>
              <a:rPr lang="en-US" sz="1600" dirty="0" err="1" smtClean="0">
                <a:solidFill>
                  <a:schemeClr val="bg1"/>
                </a:solidFill>
              </a:rPr>
              <a:t>N7</a:t>
            </a:r>
            <a:r>
              <a:rPr lang="en-US" sz="1600" dirty="0">
                <a:solidFill>
                  <a:schemeClr val="bg1"/>
                </a:solidFill>
              </a:rPr>
              <a:t> </a:t>
            </a:r>
            <a:r>
              <a:rPr lang="en-US" sz="1600" dirty="0" smtClean="0">
                <a:solidFill>
                  <a:schemeClr val="bg1"/>
                </a:solidFill>
              </a:rPr>
              <a:t>from Naas to </a:t>
            </a:r>
            <a:r>
              <a:rPr lang="en-US" sz="1600" dirty="0" err="1" smtClean="0">
                <a:solidFill>
                  <a:schemeClr val="bg1"/>
                </a:solidFill>
              </a:rPr>
              <a:t>M50</a:t>
            </a:r>
            <a:r>
              <a:rPr lang="en-US" sz="1600" dirty="0" smtClean="0">
                <a:solidFill>
                  <a:schemeClr val="bg1"/>
                </a:solidFill>
              </a:rPr>
              <a:t> to remove uncontrolled direct accesses</a:t>
            </a:r>
          </a:p>
          <a:p>
            <a:pPr marL="285750" indent="-285750">
              <a:buFont typeface="Arial" panose="020B0604020202020204" pitchFamily="34" charset="0"/>
              <a:buChar char="•"/>
            </a:pPr>
            <a:r>
              <a:rPr lang="en-US" sz="1600" dirty="0" smtClean="0">
                <a:solidFill>
                  <a:schemeClr val="bg1"/>
                </a:solidFill>
              </a:rPr>
              <a:t>N/</a:t>
            </a:r>
            <a:r>
              <a:rPr lang="en-US" sz="1600" dirty="0" err="1" smtClean="0">
                <a:solidFill>
                  <a:schemeClr val="bg1"/>
                </a:solidFill>
              </a:rPr>
              <a:t>M11</a:t>
            </a:r>
            <a:r>
              <a:rPr lang="en-US" sz="1600" dirty="0" smtClean="0">
                <a:solidFill>
                  <a:schemeClr val="bg1"/>
                </a:solidFill>
              </a:rPr>
              <a:t> </a:t>
            </a:r>
            <a:r>
              <a:rPr lang="en-US" sz="1600" dirty="0">
                <a:solidFill>
                  <a:schemeClr val="bg1"/>
                </a:solidFill>
              </a:rPr>
              <a:t>Upgrade </a:t>
            </a:r>
            <a:r>
              <a:rPr lang="en-US" sz="1600" dirty="0" smtClean="0">
                <a:solidFill>
                  <a:schemeClr val="bg1"/>
                </a:solidFill>
              </a:rPr>
              <a:t>including bus priority</a:t>
            </a:r>
          </a:p>
          <a:p>
            <a:pPr marL="285750" indent="-285750">
              <a:buFont typeface="Arial" panose="020B0604020202020204" pitchFamily="34" charset="0"/>
              <a:buChar char="•"/>
            </a:pPr>
            <a:r>
              <a:rPr lang="en-US" sz="1600" dirty="0" err="1" smtClean="0">
                <a:solidFill>
                  <a:schemeClr val="bg1"/>
                </a:solidFill>
              </a:rPr>
              <a:t>N81</a:t>
            </a:r>
            <a:r>
              <a:rPr lang="en-US" sz="1600" dirty="0" smtClean="0">
                <a:solidFill>
                  <a:schemeClr val="bg1"/>
                </a:solidFill>
              </a:rPr>
              <a:t> including bus priority</a:t>
            </a:r>
            <a:endParaRPr lang="en-US" sz="1600" dirty="0">
              <a:solidFill>
                <a:schemeClr val="bg1"/>
              </a:solidFill>
            </a:endParaRPr>
          </a:p>
          <a:p>
            <a:pPr marL="285750" indent="-285750">
              <a:buFont typeface="Arial" panose="020B0604020202020204" pitchFamily="34" charset="0"/>
              <a:buChar char="•"/>
            </a:pPr>
            <a:endParaRPr lang="en-US" sz="1600" dirty="0" smtClean="0">
              <a:solidFill>
                <a:schemeClr val="bg1"/>
              </a:solidFill>
            </a:endParaRPr>
          </a:p>
          <a:p>
            <a:r>
              <a:rPr lang="en-IE" sz="1600" dirty="0" smtClean="0">
                <a:solidFill>
                  <a:schemeClr val="bg1"/>
                </a:solidFill>
              </a:rPr>
              <a:t>The Eastern Bypass is not proceeding but a South </a:t>
            </a:r>
            <a:r>
              <a:rPr lang="en-IE" sz="1600" dirty="0">
                <a:solidFill>
                  <a:schemeClr val="bg1"/>
                </a:solidFill>
              </a:rPr>
              <a:t>Port Access </a:t>
            </a:r>
            <a:r>
              <a:rPr lang="en-IE" sz="1600" dirty="0" smtClean="0">
                <a:solidFill>
                  <a:schemeClr val="bg1"/>
                </a:solidFill>
              </a:rPr>
              <a:t>Route which </a:t>
            </a:r>
            <a:r>
              <a:rPr lang="en-IE" sz="1600" dirty="0">
                <a:solidFill>
                  <a:schemeClr val="bg1"/>
                </a:solidFill>
              </a:rPr>
              <a:t>will link from the national road network at the Dublin Tunnel to serve the south port lands and adjoining </a:t>
            </a:r>
            <a:r>
              <a:rPr lang="en-IE" sz="1600" dirty="0" smtClean="0">
                <a:solidFill>
                  <a:schemeClr val="bg1"/>
                </a:solidFill>
              </a:rPr>
              <a:t>areas is included</a:t>
            </a:r>
          </a:p>
          <a:p>
            <a:endParaRPr lang="en-IE" sz="1600" dirty="0" smtClean="0">
              <a:solidFill>
                <a:schemeClr val="bg1"/>
              </a:solidFill>
            </a:endParaRPr>
          </a:p>
          <a:p>
            <a:r>
              <a:rPr lang="en-IE" sz="1600" dirty="0" smtClean="0">
                <a:solidFill>
                  <a:schemeClr val="bg1"/>
                </a:solidFill>
              </a:rPr>
              <a:t>An </a:t>
            </a:r>
            <a:r>
              <a:rPr lang="en-IE" sz="1600" dirty="0">
                <a:solidFill>
                  <a:schemeClr val="bg1"/>
                </a:solidFill>
              </a:rPr>
              <a:t>appropriate road link between the N3 and N4 national roads, which can provide a satisfactory alternative in the event of issues arising on the M50 between Junctions 6 and </a:t>
            </a:r>
            <a:r>
              <a:rPr lang="en-IE" sz="1600" dirty="0" smtClean="0">
                <a:solidFill>
                  <a:schemeClr val="bg1"/>
                </a:solidFill>
              </a:rPr>
              <a:t>7 is proposed</a:t>
            </a:r>
          </a:p>
          <a:p>
            <a:endParaRPr lang="en-US" sz="1600" dirty="0">
              <a:solidFill>
                <a:schemeClr val="bg1"/>
              </a:solidFill>
            </a:endParaRPr>
          </a:p>
          <a:p>
            <a:r>
              <a:rPr lang="en-US" sz="1600" dirty="0" smtClean="0">
                <a:solidFill>
                  <a:schemeClr val="bg1"/>
                </a:solidFill>
              </a:rPr>
              <a:t>Provision for necessary regional and local road development is included, with an emphasis on designing for sustainable transport</a:t>
            </a:r>
          </a:p>
          <a:p>
            <a:endParaRPr lang="en-US" sz="1600" dirty="0">
              <a:solidFill>
                <a:schemeClr val="bg1"/>
              </a:solidFill>
            </a:endParaRPr>
          </a:p>
          <a:p>
            <a:r>
              <a:rPr lang="en-US" sz="1600" dirty="0" smtClean="0">
                <a:solidFill>
                  <a:schemeClr val="bg1"/>
                </a:solidFill>
              </a:rPr>
              <a:t>A place based approach to urban roads and streets is strongly supported</a:t>
            </a:r>
            <a:endParaRPr lang="en-IE" sz="1600" dirty="0" smtClean="0">
              <a:solidFill>
                <a:schemeClr val="bg1"/>
              </a:solidFill>
            </a:endParaRPr>
          </a:p>
          <a:p>
            <a:endParaRPr lang="en-IE" sz="1600" dirty="0">
              <a:solidFill>
                <a:schemeClr val="bg1"/>
              </a:solidFill>
            </a:endParaRPr>
          </a:p>
        </p:txBody>
      </p:sp>
      <p:pic>
        <p:nvPicPr>
          <p:cNvPr id="7" name="Picture 6"/>
          <p:cNvPicPr>
            <a:picLocks noChangeAspect="1"/>
          </p:cNvPicPr>
          <p:nvPr/>
        </p:nvPicPr>
        <p:blipFill rotWithShape="1">
          <a:blip r:embed="rId4"/>
          <a:srcRect b="2926"/>
          <a:stretch/>
        </p:blipFill>
        <p:spPr>
          <a:xfrm>
            <a:off x="251520" y="1675416"/>
            <a:ext cx="2232249" cy="3625792"/>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p:spPr>
      </p:pic>
    </p:spTree>
    <p:extLst>
      <p:ext uri="{BB962C8B-B14F-4D97-AF65-F5344CB8AC3E}">
        <p14:creationId xmlns:p14="http://schemas.microsoft.com/office/powerpoint/2010/main" val="3918638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15816" y="620687"/>
            <a:ext cx="5904656" cy="1200329"/>
          </a:xfrm>
          <a:prstGeom prst="rect">
            <a:avLst/>
          </a:prstGeom>
          <a:noFill/>
        </p:spPr>
        <p:txBody>
          <a:bodyPr wrap="square" rtlCol="0">
            <a:spAutoFit/>
          </a:bodyPr>
          <a:lstStyle/>
          <a:p>
            <a:r>
              <a:rPr lang="en-US" sz="3600" b="1" dirty="0" smtClean="0">
                <a:solidFill>
                  <a:schemeClr val="bg1"/>
                </a:solidFill>
              </a:rPr>
              <a:t>Traffic Management and Travel Options</a:t>
            </a:r>
            <a:endParaRPr lang="en-IE" sz="2400" b="1" dirty="0">
              <a:solidFill>
                <a:schemeClr val="bg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861556" y="1903094"/>
            <a:ext cx="5904656" cy="1077218"/>
          </a:xfrm>
          <a:prstGeom prst="rect">
            <a:avLst/>
          </a:prstGeom>
          <a:noFill/>
        </p:spPr>
        <p:txBody>
          <a:bodyPr wrap="square" rtlCol="0">
            <a:spAutoFit/>
          </a:bodyPr>
          <a:lstStyle/>
          <a:p>
            <a:r>
              <a:rPr lang="en-IE" sz="1600" dirty="0">
                <a:solidFill>
                  <a:schemeClr val="bg1"/>
                </a:solidFill>
              </a:rPr>
              <a:t>The infrastructure </a:t>
            </a:r>
            <a:r>
              <a:rPr lang="en-IE" sz="1600" dirty="0" smtClean="0">
                <a:solidFill>
                  <a:schemeClr val="bg1"/>
                </a:solidFill>
              </a:rPr>
              <a:t>and services proposals set out in the Draft Transport Strategy must </a:t>
            </a:r>
            <a:r>
              <a:rPr lang="en-IE" sz="1600" dirty="0">
                <a:solidFill>
                  <a:schemeClr val="bg1"/>
                </a:solidFill>
              </a:rPr>
              <a:t>be augmented by measures that seek </a:t>
            </a:r>
            <a:r>
              <a:rPr lang="en-IE" sz="1600" dirty="0" smtClean="0">
                <a:solidFill>
                  <a:schemeClr val="bg1"/>
                </a:solidFill>
              </a:rPr>
              <a:t>that prioritises </a:t>
            </a:r>
            <a:r>
              <a:rPr lang="en-IE" sz="1600" dirty="0">
                <a:solidFill>
                  <a:schemeClr val="bg1"/>
                </a:solidFill>
              </a:rPr>
              <a:t>sustainable </a:t>
            </a:r>
            <a:r>
              <a:rPr lang="en-IE" sz="1600" dirty="0" smtClean="0">
                <a:solidFill>
                  <a:schemeClr val="bg1"/>
                </a:solidFill>
              </a:rPr>
              <a:t>transport movement and manages </a:t>
            </a:r>
            <a:r>
              <a:rPr lang="en-IE" sz="1600" dirty="0">
                <a:solidFill>
                  <a:schemeClr val="bg1"/>
                </a:solidFill>
              </a:rPr>
              <a:t>the manner in which traffic can move around the </a:t>
            </a:r>
            <a:r>
              <a:rPr lang="en-IE" sz="1600" dirty="0" smtClean="0">
                <a:solidFill>
                  <a:schemeClr val="bg1"/>
                </a:solidFill>
              </a:rPr>
              <a:t>region.  </a:t>
            </a:r>
            <a:r>
              <a:rPr lang="en-US" sz="1600" dirty="0" smtClean="0">
                <a:solidFill>
                  <a:schemeClr val="bg1"/>
                </a:solidFill>
              </a:rPr>
              <a:t>These </a:t>
            </a:r>
            <a:r>
              <a:rPr lang="en-US" sz="1600" dirty="0" err="1" smtClean="0">
                <a:solidFill>
                  <a:schemeClr val="bg1"/>
                </a:solidFill>
              </a:rPr>
              <a:t>addresss</a:t>
            </a:r>
            <a:r>
              <a:rPr lang="en-US" sz="1600" dirty="0" smtClean="0">
                <a:solidFill>
                  <a:schemeClr val="bg1"/>
                </a:solidFill>
              </a:rPr>
              <a:t>: </a:t>
            </a:r>
            <a:endParaRPr lang="en-US" sz="1600" dirty="0">
              <a:solidFill>
                <a:schemeClr val="bg1"/>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3552" r="31887"/>
          <a:stretch/>
        </p:blipFill>
        <p:spPr>
          <a:xfrm>
            <a:off x="251520" y="1675415"/>
            <a:ext cx="2232249" cy="3633225"/>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p:spPr>
      </p:pic>
      <p:sp>
        <p:nvSpPr>
          <p:cNvPr id="3" name="TextBox 2"/>
          <p:cNvSpPr txBox="1"/>
          <p:nvPr/>
        </p:nvSpPr>
        <p:spPr>
          <a:xfrm>
            <a:off x="2843808" y="3269364"/>
            <a:ext cx="6229199" cy="3698448"/>
          </a:xfrm>
          <a:prstGeom prst="rect">
            <a:avLst/>
          </a:prstGeom>
          <a:noFill/>
        </p:spPr>
        <p:txBody>
          <a:bodyPr wrap="square" numCol="2" rtlCol="0">
            <a:spAutoFit/>
          </a:bodyPr>
          <a:lstStyle/>
          <a:p>
            <a:pPr marL="285750" indent="-285750">
              <a:spcAft>
                <a:spcPts val="1000"/>
              </a:spcAft>
              <a:buFont typeface="Arial" panose="020B0604020202020204" pitchFamily="34" charset="0"/>
              <a:buChar char="•"/>
            </a:pPr>
            <a:r>
              <a:rPr lang="en-US" sz="1600" dirty="0">
                <a:solidFill>
                  <a:schemeClr val="bg1"/>
                </a:solidFill>
              </a:rPr>
              <a:t>Management of Dublin City Centre</a:t>
            </a:r>
          </a:p>
          <a:p>
            <a:pPr marL="285750" indent="-285750">
              <a:spcAft>
                <a:spcPts val="1000"/>
              </a:spcAft>
              <a:buFont typeface="Arial" panose="020B0604020202020204" pitchFamily="34" charset="0"/>
              <a:buChar char="•"/>
            </a:pPr>
            <a:r>
              <a:rPr lang="en-US" sz="1600" dirty="0">
                <a:solidFill>
                  <a:schemeClr val="bg1"/>
                </a:solidFill>
              </a:rPr>
              <a:t>Management of Urban </a:t>
            </a:r>
            <a:r>
              <a:rPr lang="en-US" sz="1600" dirty="0" err="1">
                <a:solidFill>
                  <a:schemeClr val="bg1"/>
                </a:solidFill>
              </a:rPr>
              <a:t>Centres</a:t>
            </a:r>
            <a:endParaRPr lang="en-US" sz="1600" dirty="0">
              <a:solidFill>
                <a:schemeClr val="bg1"/>
              </a:solidFill>
            </a:endParaRPr>
          </a:p>
          <a:p>
            <a:pPr marL="285750" indent="-285750">
              <a:spcAft>
                <a:spcPts val="1000"/>
              </a:spcAft>
              <a:buFont typeface="Arial" panose="020B0604020202020204" pitchFamily="34" charset="0"/>
              <a:buChar char="•"/>
            </a:pPr>
            <a:r>
              <a:rPr lang="en-US" sz="1600" dirty="0">
                <a:solidFill>
                  <a:schemeClr val="bg1"/>
                </a:solidFill>
              </a:rPr>
              <a:t>Reduced Speed Limits</a:t>
            </a:r>
          </a:p>
          <a:p>
            <a:pPr marL="285750" indent="-285750">
              <a:spcAft>
                <a:spcPts val="1000"/>
              </a:spcAft>
              <a:buFont typeface="Arial" panose="020B0604020202020204" pitchFamily="34" charset="0"/>
              <a:buChar char="•"/>
            </a:pPr>
            <a:r>
              <a:rPr lang="en-US" sz="1600" dirty="0">
                <a:solidFill>
                  <a:schemeClr val="bg1"/>
                </a:solidFill>
              </a:rPr>
              <a:t>Variable Speed Limits</a:t>
            </a:r>
          </a:p>
          <a:p>
            <a:pPr marL="285750" indent="-285750">
              <a:spcAft>
                <a:spcPts val="1000"/>
              </a:spcAft>
              <a:buFont typeface="Arial" panose="020B0604020202020204" pitchFamily="34" charset="0"/>
              <a:buChar char="•"/>
            </a:pPr>
            <a:r>
              <a:rPr lang="en-US" sz="1600" dirty="0">
                <a:solidFill>
                  <a:schemeClr val="bg1"/>
                </a:solidFill>
              </a:rPr>
              <a:t>Low-Traffic </a:t>
            </a:r>
            <a:r>
              <a:rPr lang="en-US" sz="1600" dirty="0" err="1">
                <a:solidFill>
                  <a:schemeClr val="bg1"/>
                </a:solidFill>
              </a:rPr>
              <a:t>Neighbourhoods</a:t>
            </a:r>
            <a:endParaRPr lang="en-US" sz="1600" dirty="0">
              <a:solidFill>
                <a:schemeClr val="bg1"/>
              </a:solidFill>
            </a:endParaRPr>
          </a:p>
          <a:p>
            <a:pPr marL="285750" indent="-285750">
              <a:spcAft>
                <a:spcPts val="1000"/>
              </a:spcAft>
              <a:buFont typeface="Arial" panose="020B0604020202020204" pitchFamily="34" charset="0"/>
              <a:buChar char="•"/>
            </a:pPr>
            <a:r>
              <a:rPr lang="en-US" sz="1600" dirty="0">
                <a:solidFill>
                  <a:schemeClr val="bg1"/>
                </a:solidFill>
              </a:rPr>
              <a:t>Car-Free Zones</a:t>
            </a:r>
          </a:p>
          <a:p>
            <a:pPr marL="285750" indent="-285750">
              <a:spcAft>
                <a:spcPts val="1000"/>
              </a:spcAft>
              <a:buFont typeface="Arial" panose="020B0604020202020204" pitchFamily="34" charset="0"/>
              <a:buChar char="•"/>
            </a:pPr>
            <a:r>
              <a:rPr lang="en-US" sz="1600" dirty="0">
                <a:solidFill>
                  <a:schemeClr val="bg1"/>
                </a:solidFill>
              </a:rPr>
              <a:t>Home Zones</a:t>
            </a:r>
          </a:p>
          <a:p>
            <a:pPr marL="285750" indent="-285750">
              <a:spcAft>
                <a:spcPts val="1000"/>
              </a:spcAft>
              <a:buFont typeface="Arial" panose="020B0604020202020204" pitchFamily="34" charset="0"/>
              <a:buChar char="•"/>
            </a:pPr>
            <a:r>
              <a:rPr lang="en-US" sz="1600" dirty="0">
                <a:solidFill>
                  <a:schemeClr val="bg1"/>
                </a:solidFill>
              </a:rPr>
              <a:t>Safe Routes to School</a:t>
            </a:r>
          </a:p>
          <a:p>
            <a:pPr marL="285750" indent="-285750">
              <a:spcAft>
                <a:spcPts val="1000"/>
              </a:spcAft>
              <a:buFont typeface="Arial" panose="020B0604020202020204" pitchFamily="34" charset="0"/>
              <a:buChar char="•"/>
            </a:pPr>
            <a:r>
              <a:rPr lang="en-US" sz="1600" dirty="0">
                <a:solidFill>
                  <a:schemeClr val="bg1"/>
                </a:solidFill>
              </a:rPr>
              <a:t>Car Sharing</a:t>
            </a:r>
          </a:p>
          <a:p>
            <a:pPr marL="285750" indent="-285750">
              <a:spcAft>
                <a:spcPts val="1000"/>
              </a:spcAft>
              <a:buFont typeface="Arial" panose="020B0604020202020204" pitchFamily="34" charset="0"/>
              <a:buChar char="•"/>
            </a:pPr>
            <a:r>
              <a:rPr lang="en-US" sz="1600" dirty="0">
                <a:solidFill>
                  <a:schemeClr val="bg1"/>
                </a:solidFill>
              </a:rPr>
              <a:t>Car-free Residential Development</a:t>
            </a:r>
          </a:p>
          <a:p>
            <a:pPr marL="285750" indent="-285750">
              <a:spcAft>
                <a:spcPts val="1000"/>
              </a:spcAft>
              <a:buFont typeface="Arial" panose="020B0604020202020204" pitchFamily="34" charset="0"/>
              <a:buChar char="•"/>
            </a:pPr>
            <a:r>
              <a:rPr lang="en-US" sz="1600" dirty="0">
                <a:solidFill>
                  <a:schemeClr val="bg1"/>
                </a:solidFill>
              </a:rPr>
              <a:t>Car Parking Standards</a:t>
            </a:r>
          </a:p>
          <a:p>
            <a:pPr marL="285750" indent="-285750">
              <a:spcAft>
                <a:spcPts val="1000"/>
              </a:spcAft>
              <a:buFont typeface="Arial" panose="020B0604020202020204" pitchFamily="34" charset="0"/>
              <a:buChar char="•"/>
            </a:pPr>
            <a:r>
              <a:rPr lang="en-US" sz="1600" dirty="0">
                <a:solidFill>
                  <a:schemeClr val="bg1"/>
                </a:solidFill>
              </a:rPr>
              <a:t>Reduction in Public Sector Parking in City Centre</a:t>
            </a:r>
          </a:p>
          <a:p>
            <a:pPr marL="285750" indent="-285750">
              <a:spcAft>
                <a:spcPts val="1000"/>
              </a:spcAft>
              <a:buFont typeface="Arial" panose="020B0604020202020204" pitchFamily="34" charset="0"/>
              <a:buChar char="•"/>
            </a:pPr>
            <a:r>
              <a:rPr lang="en-US" sz="1600" dirty="0">
                <a:solidFill>
                  <a:schemeClr val="bg1"/>
                </a:solidFill>
              </a:rPr>
              <a:t>Electric Vehicles</a:t>
            </a:r>
          </a:p>
          <a:p>
            <a:pPr marL="285750" indent="-285750">
              <a:spcAft>
                <a:spcPts val="1000"/>
              </a:spcAft>
              <a:buFont typeface="Arial" panose="020B0604020202020204" pitchFamily="34" charset="0"/>
              <a:buChar char="•"/>
            </a:pPr>
            <a:r>
              <a:rPr lang="en-US" sz="1600" dirty="0">
                <a:solidFill>
                  <a:schemeClr val="bg1"/>
                </a:solidFill>
              </a:rPr>
              <a:t>Motorcycles and Mopeds </a:t>
            </a:r>
          </a:p>
          <a:p>
            <a:pPr marL="285750" indent="-285750">
              <a:spcAft>
                <a:spcPts val="1000"/>
              </a:spcAft>
              <a:buFont typeface="Arial" panose="020B0604020202020204" pitchFamily="34" charset="0"/>
              <a:buChar char="•"/>
            </a:pPr>
            <a:r>
              <a:rPr lang="en-US" sz="1600" dirty="0">
                <a:solidFill>
                  <a:schemeClr val="bg1"/>
                </a:solidFill>
              </a:rPr>
              <a:t>Motorcycle Parking</a:t>
            </a:r>
          </a:p>
          <a:p>
            <a:pPr marL="285750" indent="-285750">
              <a:spcAft>
                <a:spcPts val="1000"/>
              </a:spcAft>
              <a:buFont typeface="Arial" panose="020B0604020202020204" pitchFamily="34" charset="0"/>
              <a:buChar char="•"/>
            </a:pPr>
            <a:r>
              <a:rPr lang="en-US" sz="1600" dirty="0">
                <a:solidFill>
                  <a:schemeClr val="bg1"/>
                </a:solidFill>
              </a:rPr>
              <a:t>Connected and Autonomous Vehicles</a:t>
            </a:r>
          </a:p>
        </p:txBody>
      </p:sp>
    </p:spTree>
    <p:extLst>
      <p:ext uri="{BB962C8B-B14F-4D97-AF65-F5344CB8AC3E}">
        <p14:creationId xmlns:p14="http://schemas.microsoft.com/office/powerpoint/2010/main" val="23015913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15816" y="620687"/>
            <a:ext cx="5904656" cy="646331"/>
          </a:xfrm>
          <a:prstGeom prst="rect">
            <a:avLst/>
          </a:prstGeom>
          <a:noFill/>
        </p:spPr>
        <p:txBody>
          <a:bodyPr wrap="square" rtlCol="0">
            <a:spAutoFit/>
          </a:bodyPr>
          <a:lstStyle/>
          <a:p>
            <a:r>
              <a:rPr lang="en-US" sz="3600" b="1" dirty="0" smtClean="0">
                <a:solidFill>
                  <a:schemeClr val="bg1"/>
                </a:solidFill>
              </a:rPr>
              <a:t>Freight</a:t>
            </a:r>
            <a:endParaRPr lang="en-IE" sz="2400" b="1" dirty="0">
              <a:solidFill>
                <a:schemeClr val="bg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15816" y="1539401"/>
            <a:ext cx="5904656" cy="4770537"/>
          </a:xfrm>
          <a:prstGeom prst="rect">
            <a:avLst/>
          </a:prstGeom>
          <a:noFill/>
        </p:spPr>
        <p:txBody>
          <a:bodyPr wrap="square" rtlCol="0">
            <a:spAutoFit/>
          </a:bodyPr>
          <a:lstStyle/>
          <a:p>
            <a:r>
              <a:rPr lang="en-US" sz="1600" dirty="0" smtClean="0">
                <a:solidFill>
                  <a:schemeClr val="bg1"/>
                </a:solidFill>
              </a:rPr>
              <a:t>Efficient goods movement is essential for the economic viability of the region.  The Draft Strategy sets out a number of measures in this regard.</a:t>
            </a:r>
            <a:endParaRPr lang="en-IE" sz="1600" dirty="0" smtClean="0">
              <a:solidFill>
                <a:schemeClr val="bg1"/>
              </a:solidFill>
            </a:endParaRPr>
          </a:p>
          <a:p>
            <a:endParaRPr lang="en-IE" sz="1600" dirty="0">
              <a:solidFill>
                <a:schemeClr val="bg1"/>
              </a:solidFill>
            </a:endParaRPr>
          </a:p>
          <a:p>
            <a:pPr marL="285750" indent="-285750">
              <a:buFont typeface="Arial" panose="020B0604020202020204" pitchFamily="34" charset="0"/>
              <a:buChar char="•"/>
            </a:pPr>
            <a:r>
              <a:rPr lang="en-IE" sz="1600" dirty="0" smtClean="0">
                <a:solidFill>
                  <a:schemeClr val="bg1"/>
                </a:solidFill>
              </a:rPr>
              <a:t>Preparation </a:t>
            </a:r>
            <a:r>
              <a:rPr lang="en-IE" sz="1600" dirty="0">
                <a:solidFill>
                  <a:schemeClr val="bg1"/>
                </a:solidFill>
              </a:rPr>
              <a:t>of a Strategy for Sustainable Freight Distribution for the Greater Dublin </a:t>
            </a:r>
            <a:r>
              <a:rPr lang="en-IE" sz="1600" dirty="0" smtClean="0">
                <a:solidFill>
                  <a:schemeClr val="bg1"/>
                </a:solidFill>
              </a:rPr>
              <a:t>Area</a:t>
            </a:r>
          </a:p>
          <a:p>
            <a:pPr marL="285750" indent="-285750">
              <a:buFont typeface="Arial" panose="020B0604020202020204" pitchFamily="34" charset="0"/>
              <a:buChar char="•"/>
            </a:pPr>
            <a:endParaRPr lang="en-IE" sz="1600" dirty="0">
              <a:solidFill>
                <a:schemeClr val="bg1"/>
              </a:solidFill>
            </a:endParaRPr>
          </a:p>
          <a:p>
            <a:pPr marL="285750" indent="-285750">
              <a:buFont typeface="Arial" panose="020B0604020202020204" pitchFamily="34" charset="0"/>
              <a:buChar char="•"/>
            </a:pPr>
            <a:r>
              <a:rPr lang="en-IE" sz="1600" dirty="0" smtClean="0">
                <a:solidFill>
                  <a:schemeClr val="bg1"/>
                </a:solidFill>
              </a:rPr>
              <a:t>Identifying </a:t>
            </a:r>
            <a:r>
              <a:rPr lang="en-IE" sz="1600" dirty="0">
                <a:solidFill>
                  <a:schemeClr val="bg1"/>
                </a:solidFill>
              </a:rPr>
              <a:t>appropriate locations for freight-intensive developments for inclusion in local authority Development </a:t>
            </a:r>
            <a:r>
              <a:rPr lang="en-IE" sz="1600" dirty="0" smtClean="0">
                <a:solidFill>
                  <a:schemeClr val="bg1"/>
                </a:solidFill>
              </a:rPr>
              <a:t>Plans</a:t>
            </a:r>
            <a:endParaRPr lang="en-IE" sz="1600" dirty="0">
              <a:solidFill>
                <a:schemeClr val="bg1"/>
              </a:solidFill>
            </a:endParaRPr>
          </a:p>
          <a:p>
            <a:pPr marL="285750" indent="-285750">
              <a:buFont typeface="Arial" panose="020B0604020202020204" pitchFamily="34" charset="0"/>
              <a:buChar char="•"/>
            </a:pPr>
            <a:endParaRPr lang="en-IE" sz="1600" dirty="0" smtClean="0">
              <a:solidFill>
                <a:schemeClr val="bg1"/>
              </a:solidFill>
            </a:endParaRPr>
          </a:p>
          <a:p>
            <a:pPr marL="285750" indent="-285750">
              <a:buFont typeface="Arial" panose="020B0604020202020204" pitchFamily="34" charset="0"/>
              <a:buChar char="•"/>
            </a:pPr>
            <a:r>
              <a:rPr lang="en-IE" sz="1600" dirty="0" smtClean="0">
                <a:solidFill>
                  <a:schemeClr val="bg1"/>
                </a:solidFill>
              </a:rPr>
              <a:t>Identifying </a:t>
            </a:r>
            <a:r>
              <a:rPr lang="en-IE" sz="1600" dirty="0">
                <a:solidFill>
                  <a:schemeClr val="bg1"/>
                </a:solidFill>
              </a:rPr>
              <a:t>specific HGV routes and/or time restrictions for deliveries, to improve efficiency while minimising the impact of HGV </a:t>
            </a:r>
            <a:r>
              <a:rPr lang="en-IE" sz="1600" dirty="0" smtClean="0">
                <a:solidFill>
                  <a:schemeClr val="bg1"/>
                </a:solidFill>
              </a:rPr>
              <a:t>movements</a:t>
            </a:r>
            <a:endParaRPr lang="en-IE" sz="1600" dirty="0">
              <a:solidFill>
                <a:schemeClr val="bg1"/>
              </a:solidFill>
            </a:endParaRPr>
          </a:p>
          <a:p>
            <a:pPr marL="285750" indent="-285750">
              <a:buFont typeface="Arial" panose="020B0604020202020204" pitchFamily="34" charset="0"/>
              <a:buChar char="•"/>
            </a:pPr>
            <a:endParaRPr lang="en-IE" sz="1600" dirty="0" smtClean="0">
              <a:solidFill>
                <a:schemeClr val="bg1"/>
              </a:solidFill>
            </a:endParaRPr>
          </a:p>
          <a:p>
            <a:pPr marL="285750" indent="-285750">
              <a:buFont typeface="Arial" panose="020B0604020202020204" pitchFamily="34" charset="0"/>
              <a:buChar char="•"/>
            </a:pPr>
            <a:r>
              <a:rPr lang="en-IE" sz="1600" dirty="0" smtClean="0">
                <a:solidFill>
                  <a:schemeClr val="bg1"/>
                </a:solidFill>
              </a:rPr>
              <a:t>Implementing </a:t>
            </a:r>
            <a:r>
              <a:rPr lang="en-IE" sz="1600" dirty="0">
                <a:solidFill>
                  <a:schemeClr val="bg1"/>
                </a:solidFill>
              </a:rPr>
              <a:t>the outcomes of the Rail Freight 2040 </a:t>
            </a:r>
            <a:r>
              <a:rPr lang="en-IE" sz="1600" dirty="0" smtClean="0">
                <a:solidFill>
                  <a:schemeClr val="bg1"/>
                </a:solidFill>
              </a:rPr>
              <a:t>Strategy</a:t>
            </a:r>
          </a:p>
          <a:p>
            <a:pPr marL="285750" indent="-285750">
              <a:buFont typeface="Arial" panose="020B0604020202020204" pitchFamily="34" charset="0"/>
              <a:buChar char="•"/>
            </a:pPr>
            <a:endParaRPr lang="en-IE" sz="1600" dirty="0" smtClean="0">
              <a:solidFill>
                <a:schemeClr val="bg1"/>
              </a:solidFill>
            </a:endParaRPr>
          </a:p>
          <a:p>
            <a:pPr marL="285750" indent="-285750">
              <a:buFont typeface="Arial" panose="020B0604020202020204" pitchFamily="34" charset="0"/>
              <a:buChar char="•"/>
            </a:pPr>
            <a:r>
              <a:rPr lang="en-IE" sz="1600" dirty="0" smtClean="0">
                <a:solidFill>
                  <a:schemeClr val="bg1"/>
                </a:solidFill>
              </a:rPr>
              <a:t>Implementing </a:t>
            </a:r>
            <a:r>
              <a:rPr lang="en-IE" sz="1600" dirty="0">
                <a:solidFill>
                  <a:schemeClr val="bg1"/>
                </a:solidFill>
              </a:rPr>
              <a:t>measures to reduce the environmental impact of the freight </a:t>
            </a:r>
            <a:r>
              <a:rPr lang="en-IE" sz="1600" dirty="0" smtClean="0">
                <a:solidFill>
                  <a:schemeClr val="bg1"/>
                </a:solidFill>
              </a:rPr>
              <a:t>sector</a:t>
            </a:r>
            <a:endParaRPr lang="en-IE" sz="1600" dirty="0">
              <a:solidFill>
                <a:schemeClr val="bg1"/>
              </a:solidFill>
            </a:endParaRPr>
          </a:p>
          <a:p>
            <a:endParaRPr lang="en-IE" sz="1600" dirty="0" smtClean="0">
              <a:solidFill>
                <a:schemeClr val="bg1"/>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0023"/>
          <a:stretch/>
        </p:blipFill>
        <p:spPr>
          <a:xfrm>
            <a:off x="179512" y="1628800"/>
            <a:ext cx="2160240" cy="3178859"/>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p:spPr>
      </p:pic>
    </p:spTree>
    <p:extLst>
      <p:ext uri="{BB962C8B-B14F-4D97-AF65-F5344CB8AC3E}">
        <p14:creationId xmlns:p14="http://schemas.microsoft.com/office/powerpoint/2010/main" val="17220634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15816" y="620687"/>
            <a:ext cx="5904656" cy="646331"/>
          </a:xfrm>
          <a:prstGeom prst="rect">
            <a:avLst/>
          </a:prstGeom>
          <a:noFill/>
        </p:spPr>
        <p:txBody>
          <a:bodyPr wrap="square" rtlCol="0">
            <a:spAutoFit/>
          </a:bodyPr>
          <a:lstStyle/>
          <a:p>
            <a:r>
              <a:rPr lang="en-US" sz="3600" b="1" dirty="0" smtClean="0">
                <a:solidFill>
                  <a:schemeClr val="bg1"/>
                </a:solidFill>
              </a:rPr>
              <a:t>Climate Action Management</a:t>
            </a:r>
            <a:endParaRPr lang="en-IE" sz="2400" b="1" dirty="0">
              <a:solidFill>
                <a:schemeClr val="bg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15816" y="1539401"/>
            <a:ext cx="5904656" cy="5016758"/>
          </a:xfrm>
          <a:prstGeom prst="rect">
            <a:avLst/>
          </a:prstGeom>
          <a:noFill/>
        </p:spPr>
        <p:txBody>
          <a:bodyPr wrap="square" rtlCol="0">
            <a:spAutoFit/>
          </a:bodyPr>
          <a:lstStyle/>
          <a:p>
            <a:r>
              <a:rPr lang="en-IE" sz="1600" dirty="0" smtClean="0">
                <a:solidFill>
                  <a:schemeClr val="bg1"/>
                </a:solidFill>
              </a:rPr>
              <a:t>The </a:t>
            </a:r>
            <a:r>
              <a:rPr lang="en-IE" sz="1600" dirty="0">
                <a:solidFill>
                  <a:schemeClr val="bg1"/>
                </a:solidFill>
              </a:rPr>
              <a:t>Climate Action Plan and Low Carbon Development (Amendment) Act 2021 </a:t>
            </a:r>
            <a:r>
              <a:rPr lang="en-IE" sz="1600" dirty="0" smtClean="0">
                <a:solidFill>
                  <a:schemeClr val="bg1"/>
                </a:solidFill>
              </a:rPr>
              <a:t>requires </a:t>
            </a:r>
            <a:r>
              <a:rPr lang="en-IE" sz="1600" dirty="0">
                <a:solidFill>
                  <a:schemeClr val="bg1"/>
                </a:solidFill>
              </a:rPr>
              <a:t>a total reduction of 51% in </a:t>
            </a:r>
            <a:r>
              <a:rPr lang="en-IE" sz="1600" dirty="0" smtClean="0">
                <a:solidFill>
                  <a:schemeClr val="bg1"/>
                </a:solidFill>
              </a:rPr>
              <a:t>CO</a:t>
            </a:r>
            <a:r>
              <a:rPr lang="en-IE" sz="1600" baseline="-25000" dirty="0" smtClean="0">
                <a:solidFill>
                  <a:schemeClr val="bg1"/>
                </a:solidFill>
              </a:rPr>
              <a:t>2</a:t>
            </a:r>
            <a:r>
              <a:rPr lang="en-IE" sz="1600" dirty="0" smtClean="0">
                <a:solidFill>
                  <a:schemeClr val="bg1"/>
                </a:solidFill>
              </a:rPr>
              <a:t> </a:t>
            </a:r>
            <a:r>
              <a:rPr lang="en-IE" sz="1600" dirty="0">
                <a:solidFill>
                  <a:schemeClr val="bg1"/>
                </a:solidFill>
              </a:rPr>
              <a:t>emissions over the period to 2030, relative to a baseline of </a:t>
            </a:r>
            <a:r>
              <a:rPr lang="en-IE" sz="1600" dirty="0" smtClean="0">
                <a:solidFill>
                  <a:schemeClr val="bg1"/>
                </a:solidFill>
              </a:rPr>
              <a:t>2018 </a:t>
            </a:r>
          </a:p>
          <a:p>
            <a:endParaRPr lang="en-IE" sz="1600" dirty="0" smtClean="0">
              <a:solidFill>
                <a:schemeClr val="bg1"/>
              </a:solidFill>
            </a:endParaRPr>
          </a:p>
          <a:p>
            <a:r>
              <a:rPr lang="en-IE" sz="1600" dirty="0" smtClean="0">
                <a:solidFill>
                  <a:schemeClr val="bg1"/>
                </a:solidFill>
              </a:rPr>
              <a:t>We </a:t>
            </a:r>
            <a:r>
              <a:rPr lang="en-IE" sz="1600" dirty="0">
                <a:solidFill>
                  <a:schemeClr val="bg1"/>
                </a:solidFill>
              </a:rPr>
              <a:t>need to increase the proportion of travel by sustainable modes and reduce the level of usage of petrol/diesel powered </a:t>
            </a:r>
            <a:r>
              <a:rPr lang="en-IE" sz="1600" dirty="0" smtClean="0">
                <a:solidFill>
                  <a:schemeClr val="bg1"/>
                </a:solidFill>
              </a:rPr>
              <a:t>vehicles</a:t>
            </a:r>
          </a:p>
          <a:p>
            <a:endParaRPr lang="en-IE" sz="1600" dirty="0">
              <a:solidFill>
                <a:schemeClr val="bg1"/>
              </a:solidFill>
            </a:endParaRPr>
          </a:p>
          <a:p>
            <a:r>
              <a:rPr lang="en-IE" sz="1600" dirty="0">
                <a:solidFill>
                  <a:schemeClr val="bg1"/>
                </a:solidFill>
              </a:rPr>
              <a:t>A</a:t>
            </a:r>
            <a:r>
              <a:rPr lang="en-IE" sz="1600" dirty="0" smtClean="0">
                <a:solidFill>
                  <a:schemeClr val="bg1"/>
                </a:solidFill>
              </a:rPr>
              <a:t>dditional </a:t>
            </a:r>
            <a:r>
              <a:rPr lang="en-IE" sz="1600" dirty="0">
                <a:solidFill>
                  <a:schemeClr val="bg1"/>
                </a:solidFill>
              </a:rPr>
              <a:t>demand management measures will need to be put in place to complement the additional transport provision set out in the Strategy in order to achieve the overall 51% reduction </a:t>
            </a:r>
            <a:r>
              <a:rPr lang="en-IE" sz="1600" dirty="0" smtClean="0">
                <a:solidFill>
                  <a:schemeClr val="bg1"/>
                </a:solidFill>
              </a:rPr>
              <a:t>goal </a:t>
            </a:r>
          </a:p>
          <a:p>
            <a:endParaRPr lang="en-IE" sz="1600" dirty="0">
              <a:solidFill>
                <a:schemeClr val="bg1"/>
              </a:solidFill>
            </a:endParaRPr>
          </a:p>
          <a:p>
            <a:r>
              <a:rPr lang="en-IE" sz="1600" dirty="0" smtClean="0">
                <a:solidFill>
                  <a:schemeClr val="bg1"/>
                </a:solidFill>
              </a:rPr>
              <a:t>The </a:t>
            </a:r>
            <a:r>
              <a:rPr lang="en-IE" sz="1600" dirty="0">
                <a:solidFill>
                  <a:schemeClr val="bg1"/>
                </a:solidFill>
              </a:rPr>
              <a:t>NTA will undertake a detailed assessment to establish the optimal framework of demand management measures, which is likely to include parking restraint, zonal charging, additional tolling / road pricing and/or further vehicle </a:t>
            </a:r>
            <a:r>
              <a:rPr lang="en-IE" sz="1600" dirty="0" smtClean="0">
                <a:solidFill>
                  <a:schemeClr val="bg1"/>
                </a:solidFill>
              </a:rPr>
              <a:t>electrification</a:t>
            </a:r>
          </a:p>
          <a:p>
            <a:endParaRPr lang="en-IE" sz="1600" dirty="0">
              <a:solidFill>
                <a:schemeClr val="bg1"/>
              </a:solidFill>
            </a:endParaRPr>
          </a:p>
          <a:p>
            <a:r>
              <a:rPr lang="en-IE" sz="1600" dirty="0">
                <a:solidFill>
                  <a:schemeClr val="bg1"/>
                </a:solidFill>
              </a:rPr>
              <a:t>Implementation of the full measures set out in this strategy aim to reduce greenhouse gas emissions in the GDA to below 1 Mt CO</a:t>
            </a:r>
            <a:r>
              <a:rPr lang="en-IE" sz="1600" baseline="-25000" dirty="0">
                <a:solidFill>
                  <a:schemeClr val="bg1"/>
                </a:solidFill>
              </a:rPr>
              <a:t>2 </a:t>
            </a:r>
            <a:r>
              <a:rPr lang="en-IE" sz="1600" dirty="0" err="1" smtClean="0">
                <a:solidFill>
                  <a:schemeClr val="bg1"/>
                </a:solidFill>
              </a:rPr>
              <a:t>eq</a:t>
            </a:r>
            <a:r>
              <a:rPr lang="en-IE" sz="1600" dirty="0" smtClean="0">
                <a:solidFill>
                  <a:schemeClr val="bg1"/>
                </a:solidFill>
              </a:rPr>
              <a:t> </a:t>
            </a:r>
            <a:r>
              <a:rPr lang="en-IE" sz="1600" dirty="0">
                <a:solidFill>
                  <a:schemeClr val="bg1"/>
                </a:solidFill>
              </a:rPr>
              <a:t>by </a:t>
            </a:r>
            <a:r>
              <a:rPr lang="en-IE" sz="1600" dirty="0" smtClean="0">
                <a:solidFill>
                  <a:schemeClr val="bg1"/>
                </a:solidFill>
              </a:rPr>
              <a:t>2042</a:t>
            </a:r>
            <a:r>
              <a:rPr lang="en-IE" sz="1600" dirty="0">
                <a:solidFill>
                  <a:schemeClr val="bg1"/>
                </a:solidFill>
              </a:rPr>
              <a:t> </a:t>
            </a:r>
            <a:r>
              <a:rPr lang="en-IE" sz="1600" dirty="0" smtClean="0">
                <a:solidFill>
                  <a:schemeClr val="bg1"/>
                </a:solidFill>
              </a:rPr>
              <a:t>(from a 2018 level of </a:t>
            </a:r>
            <a:r>
              <a:rPr lang="en-IE" sz="1600" dirty="0">
                <a:solidFill>
                  <a:schemeClr val="bg1"/>
                </a:solidFill>
              </a:rPr>
              <a:t>3.2 Mt CO2 </a:t>
            </a:r>
            <a:r>
              <a:rPr lang="en-IE" sz="1600" dirty="0" err="1" smtClean="0">
                <a:solidFill>
                  <a:schemeClr val="bg1"/>
                </a:solidFill>
              </a:rPr>
              <a:t>eq</a:t>
            </a:r>
            <a:r>
              <a:rPr lang="en-IE" sz="1600" dirty="0" smtClean="0">
                <a:solidFill>
                  <a:schemeClr val="bg1"/>
                </a:solidFill>
              </a:rPr>
              <a:t>)</a:t>
            </a:r>
            <a:endParaRPr lang="en-IE" sz="1600" dirty="0">
              <a:solidFill>
                <a:schemeClr val="bg1"/>
              </a:solidFill>
            </a:endParaRPr>
          </a:p>
          <a:p>
            <a:endParaRPr lang="en-IE" sz="1600" dirty="0" smtClean="0">
              <a:solidFill>
                <a:schemeClr val="bg1"/>
              </a:solidFill>
            </a:endParaRPr>
          </a:p>
        </p:txBody>
      </p:sp>
      <p:pic>
        <p:nvPicPr>
          <p:cNvPr id="3" name="Picture 2"/>
          <p:cNvPicPr>
            <a:picLocks noChangeAspect="1"/>
          </p:cNvPicPr>
          <p:nvPr/>
        </p:nvPicPr>
        <p:blipFill rotWithShape="1">
          <a:blip r:embed="rId4"/>
          <a:srcRect l="-1" r="4135" b="1789"/>
          <a:stretch/>
        </p:blipFill>
        <p:spPr>
          <a:xfrm>
            <a:off x="251520" y="1824874"/>
            <a:ext cx="2160240" cy="3208251"/>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p:spPr>
      </p:pic>
    </p:spTree>
    <p:extLst>
      <p:ext uri="{BB962C8B-B14F-4D97-AF65-F5344CB8AC3E}">
        <p14:creationId xmlns:p14="http://schemas.microsoft.com/office/powerpoint/2010/main" val="15669982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15816" y="620687"/>
            <a:ext cx="5904656" cy="646331"/>
          </a:xfrm>
          <a:prstGeom prst="rect">
            <a:avLst/>
          </a:prstGeom>
          <a:noFill/>
        </p:spPr>
        <p:txBody>
          <a:bodyPr wrap="square" rtlCol="0">
            <a:spAutoFit/>
          </a:bodyPr>
          <a:lstStyle/>
          <a:p>
            <a:r>
              <a:rPr lang="en-US" sz="3600" b="1" dirty="0" smtClean="0">
                <a:solidFill>
                  <a:schemeClr val="bg1"/>
                </a:solidFill>
              </a:rPr>
              <a:t>Strategy Outcomes</a:t>
            </a:r>
            <a:endParaRPr lang="en-IE" sz="2400" b="1" dirty="0">
              <a:solidFill>
                <a:schemeClr val="bg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4"/>
          <a:srcRect l="4595"/>
          <a:stretch/>
        </p:blipFill>
        <p:spPr>
          <a:xfrm>
            <a:off x="-108520" y="0"/>
            <a:ext cx="9252520" cy="6858000"/>
          </a:xfrm>
          <a:prstGeom prst="rect">
            <a:avLst/>
          </a:prstGeom>
        </p:spPr>
      </p:pic>
    </p:spTree>
    <p:extLst>
      <p:ext uri="{BB962C8B-B14F-4D97-AF65-F5344CB8AC3E}">
        <p14:creationId xmlns:p14="http://schemas.microsoft.com/office/powerpoint/2010/main" val="3600031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94682" y="123786"/>
            <a:ext cx="6049318" cy="1200329"/>
          </a:xfrm>
          <a:prstGeom prst="rect">
            <a:avLst/>
          </a:prstGeom>
          <a:noFill/>
        </p:spPr>
        <p:txBody>
          <a:bodyPr wrap="square" rtlCol="0">
            <a:spAutoFit/>
          </a:bodyPr>
          <a:lstStyle/>
          <a:p>
            <a:r>
              <a:rPr lang="en-US" sz="3600" b="1" dirty="0" smtClean="0">
                <a:solidFill>
                  <a:schemeClr val="bg1"/>
                </a:solidFill>
              </a:rPr>
              <a:t>Cost and Indicative Delivery Programme</a:t>
            </a:r>
            <a:endParaRPr lang="en-IE" sz="2400" b="1" dirty="0">
              <a:solidFill>
                <a:schemeClr val="bg1"/>
              </a:solidFill>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812"/>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a:off x="3909924" y="2416795"/>
            <a:ext cx="869236" cy="504056"/>
          </a:xfrm>
          <a:prstGeom prst="rightArrow">
            <a:avLst/>
          </a:prstGeom>
          <a:solidFill>
            <a:srgbClr val="7BAFDE"/>
          </a:solidFill>
          <a:ln>
            <a:solidFill>
              <a:srgbClr val="BAD2E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E"/>
          </a:p>
        </p:txBody>
      </p:sp>
      <p:sp>
        <p:nvSpPr>
          <p:cNvPr id="10" name="Right Arrow 9"/>
          <p:cNvSpPr/>
          <p:nvPr/>
        </p:nvSpPr>
        <p:spPr>
          <a:xfrm>
            <a:off x="8181328" y="2668823"/>
            <a:ext cx="869236" cy="504056"/>
          </a:xfrm>
          <a:prstGeom prst="rightArrow">
            <a:avLst/>
          </a:prstGeom>
          <a:solidFill>
            <a:srgbClr val="00B194"/>
          </a:solidFill>
          <a:ln>
            <a:solidFill>
              <a:srgbClr val="C8E7D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E"/>
          </a:p>
        </p:txBody>
      </p:sp>
      <p:sp>
        <p:nvSpPr>
          <p:cNvPr id="12" name="TextBox 11"/>
          <p:cNvSpPr txBox="1"/>
          <p:nvPr/>
        </p:nvSpPr>
        <p:spPr>
          <a:xfrm>
            <a:off x="683568" y="1467271"/>
            <a:ext cx="7776864" cy="584775"/>
          </a:xfrm>
          <a:prstGeom prst="rect">
            <a:avLst/>
          </a:prstGeom>
          <a:noFill/>
        </p:spPr>
        <p:txBody>
          <a:bodyPr wrap="square" rtlCol="0">
            <a:spAutoFit/>
          </a:bodyPr>
          <a:lstStyle/>
          <a:p>
            <a:r>
              <a:rPr lang="en-IE" sz="1600" dirty="0" smtClean="0">
                <a:solidFill>
                  <a:schemeClr val="bg1"/>
                </a:solidFill>
              </a:rPr>
              <a:t>The </a:t>
            </a:r>
            <a:r>
              <a:rPr lang="en-IE" sz="1600" dirty="0">
                <a:solidFill>
                  <a:schemeClr val="bg1"/>
                </a:solidFill>
              </a:rPr>
              <a:t>overall capital cost of the proposals set out in the </a:t>
            </a:r>
            <a:r>
              <a:rPr lang="en-IE" sz="1600" dirty="0" smtClean="0">
                <a:solidFill>
                  <a:schemeClr val="bg1"/>
                </a:solidFill>
              </a:rPr>
              <a:t>Draft Transport </a:t>
            </a:r>
            <a:r>
              <a:rPr lang="en-IE" sz="1600" dirty="0">
                <a:solidFill>
                  <a:schemeClr val="bg1"/>
                </a:solidFill>
              </a:rPr>
              <a:t>Strategy is in the order of €25 billion in current </a:t>
            </a:r>
            <a:r>
              <a:rPr lang="en-IE" sz="1600" dirty="0" smtClean="0">
                <a:solidFill>
                  <a:schemeClr val="bg1"/>
                </a:solidFill>
              </a:rPr>
              <a:t>prices</a:t>
            </a:r>
            <a:endParaRPr lang="en-US" sz="1600" dirty="0">
              <a:solidFill>
                <a:schemeClr val="bg1"/>
              </a:solidFill>
            </a:endParaRPr>
          </a:p>
        </p:txBody>
      </p:sp>
      <p:pic>
        <p:nvPicPr>
          <p:cNvPr id="1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24" t="4189" r="59463" b="32979"/>
          <a:stretch/>
        </p:blipFill>
        <p:spPr bwMode="auto">
          <a:xfrm>
            <a:off x="799174" y="2179835"/>
            <a:ext cx="2923744" cy="3240360"/>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a:blip r:embed="rId5"/>
          <a:stretch>
            <a:fillRect/>
          </a:stretch>
        </p:blipFill>
        <p:spPr>
          <a:xfrm>
            <a:off x="5076056" y="2532902"/>
            <a:ext cx="2922191" cy="3844242"/>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p:spPr>
      </p:pic>
    </p:spTree>
    <p:extLst>
      <p:ext uri="{BB962C8B-B14F-4D97-AF65-F5344CB8AC3E}">
        <p14:creationId xmlns:p14="http://schemas.microsoft.com/office/powerpoint/2010/main" val="23111356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15816" y="620687"/>
            <a:ext cx="5904656" cy="646331"/>
          </a:xfrm>
          <a:prstGeom prst="rect">
            <a:avLst/>
          </a:prstGeom>
          <a:noFill/>
        </p:spPr>
        <p:txBody>
          <a:bodyPr wrap="square" rtlCol="0">
            <a:spAutoFit/>
          </a:bodyPr>
          <a:lstStyle/>
          <a:p>
            <a:r>
              <a:rPr lang="en-US" sz="3600" b="1" dirty="0" smtClean="0">
                <a:solidFill>
                  <a:schemeClr val="bg1"/>
                </a:solidFill>
              </a:rPr>
              <a:t>Public Consultation Process</a:t>
            </a:r>
            <a:endParaRPr lang="en-IE" sz="2400" b="1" dirty="0">
              <a:solidFill>
                <a:schemeClr val="bg1"/>
              </a:solidFill>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59832" y="1659285"/>
            <a:ext cx="5904656" cy="3539430"/>
          </a:xfrm>
          <a:prstGeom prst="rect">
            <a:avLst/>
          </a:prstGeom>
          <a:noFill/>
        </p:spPr>
        <p:txBody>
          <a:bodyPr wrap="square" numCol="1" rtlCol="0">
            <a:spAutoFit/>
          </a:bodyPr>
          <a:lstStyle/>
          <a:p>
            <a:r>
              <a:rPr lang="en-US" sz="1600" dirty="0" smtClean="0">
                <a:solidFill>
                  <a:schemeClr val="bg1"/>
                </a:solidFill>
              </a:rPr>
              <a:t>Public consultation runs to Friday 17</a:t>
            </a:r>
            <a:r>
              <a:rPr lang="en-US" sz="1600" baseline="30000" dirty="0" smtClean="0">
                <a:solidFill>
                  <a:schemeClr val="bg1"/>
                </a:solidFill>
              </a:rPr>
              <a:t>th</a:t>
            </a:r>
            <a:r>
              <a:rPr lang="en-US" sz="1600" dirty="0" smtClean="0">
                <a:solidFill>
                  <a:schemeClr val="bg1"/>
                </a:solidFill>
              </a:rPr>
              <a:t> December</a:t>
            </a:r>
          </a:p>
          <a:p>
            <a:endParaRPr lang="en-US" sz="1600" dirty="0">
              <a:solidFill>
                <a:schemeClr val="bg1"/>
              </a:solidFill>
            </a:endParaRPr>
          </a:p>
          <a:p>
            <a:r>
              <a:rPr lang="en-US" sz="1600" dirty="0" smtClean="0">
                <a:solidFill>
                  <a:schemeClr val="bg1"/>
                </a:solidFill>
              </a:rPr>
              <a:t>Draft Strategy document + 24 supporting </a:t>
            </a:r>
            <a:r>
              <a:rPr lang="en-US" sz="1600" dirty="0">
                <a:solidFill>
                  <a:schemeClr val="bg1"/>
                </a:solidFill>
              </a:rPr>
              <a:t>t</a:t>
            </a:r>
            <a:r>
              <a:rPr lang="en-US" sz="1600" dirty="0" smtClean="0">
                <a:solidFill>
                  <a:schemeClr val="bg1"/>
                </a:solidFill>
              </a:rPr>
              <a:t>echnical reports all available </a:t>
            </a:r>
            <a:r>
              <a:rPr lang="en-US" sz="1600" dirty="0">
                <a:solidFill>
                  <a:schemeClr val="bg1"/>
                </a:solidFill>
              </a:rPr>
              <a:t>at www.nationaltransport.ie</a:t>
            </a:r>
          </a:p>
          <a:p>
            <a:r>
              <a:rPr lang="en-US" sz="1600" dirty="0" smtClean="0">
                <a:solidFill>
                  <a:schemeClr val="bg1"/>
                </a:solidFill>
              </a:rPr>
              <a:t> </a:t>
            </a:r>
          </a:p>
          <a:p>
            <a:r>
              <a:rPr lang="en-US" sz="1600" dirty="0" smtClean="0">
                <a:solidFill>
                  <a:schemeClr val="bg1"/>
                </a:solidFill>
              </a:rPr>
              <a:t>Submissions can be made via the online feedback form available at www.nationaltransport.ie</a:t>
            </a:r>
          </a:p>
          <a:p>
            <a:endParaRPr lang="en-IE" sz="1600" dirty="0">
              <a:solidFill>
                <a:schemeClr val="bg1"/>
              </a:solidFill>
            </a:endParaRPr>
          </a:p>
          <a:p>
            <a:r>
              <a:rPr lang="en-IE" sz="1600" dirty="0" smtClean="0">
                <a:solidFill>
                  <a:schemeClr val="bg1"/>
                </a:solidFill>
              </a:rPr>
              <a:t>6 public information webinars  to be held – Tuesdays and Thursdays</a:t>
            </a:r>
          </a:p>
          <a:p>
            <a:endParaRPr lang="en-IE" sz="1600" dirty="0">
              <a:solidFill>
                <a:schemeClr val="bg1"/>
              </a:solidFill>
            </a:endParaRPr>
          </a:p>
          <a:p>
            <a:r>
              <a:rPr lang="en-US" sz="1600" dirty="0" smtClean="0">
                <a:solidFill>
                  <a:schemeClr val="bg1"/>
                </a:solidFill>
              </a:rPr>
              <a:t>	16th </a:t>
            </a:r>
            <a:r>
              <a:rPr lang="en-US" sz="1600" dirty="0">
                <a:solidFill>
                  <a:schemeClr val="bg1"/>
                </a:solidFill>
              </a:rPr>
              <a:t>Nov </a:t>
            </a:r>
            <a:r>
              <a:rPr lang="en-US" sz="1600" dirty="0" smtClean="0">
                <a:solidFill>
                  <a:schemeClr val="bg1"/>
                </a:solidFill>
              </a:rPr>
              <a:t>@ 1.00 pm</a:t>
            </a:r>
            <a:r>
              <a:rPr lang="en-US" sz="1600" dirty="0">
                <a:solidFill>
                  <a:schemeClr val="bg1"/>
                </a:solidFill>
              </a:rPr>
              <a:t>	</a:t>
            </a:r>
            <a:r>
              <a:rPr lang="en-US" sz="1600" dirty="0" smtClean="0">
                <a:solidFill>
                  <a:schemeClr val="bg1"/>
                </a:solidFill>
              </a:rPr>
              <a:t>	18th </a:t>
            </a:r>
            <a:r>
              <a:rPr lang="en-US" sz="1600" dirty="0">
                <a:solidFill>
                  <a:schemeClr val="bg1"/>
                </a:solidFill>
              </a:rPr>
              <a:t>Nov </a:t>
            </a:r>
            <a:r>
              <a:rPr lang="en-US" sz="1600" dirty="0" smtClean="0">
                <a:solidFill>
                  <a:schemeClr val="bg1"/>
                </a:solidFill>
              </a:rPr>
              <a:t>@ 6.30 pm</a:t>
            </a:r>
            <a:endParaRPr lang="en-US" sz="1600" dirty="0">
              <a:solidFill>
                <a:schemeClr val="bg1"/>
              </a:solidFill>
            </a:endParaRPr>
          </a:p>
          <a:p>
            <a:r>
              <a:rPr lang="en-US" sz="1600" dirty="0" smtClean="0">
                <a:solidFill>
                  <a:schemeClr val="bg1"/>
                </a:solidFill>
              </a:rPr>
              <a:t>	23rd </a:t>
            </a:r>
            <a:r>
              <a:rPr lang="en-US" sz="1600" dirty="0">
                <a:solidFill>
                  <a:schemeClr val="bg1"/>
                </a:solidFill>
              </a:rPr>
              <a:t>Nov </a:t>
            </a:r>
            <a:r>
              <a:rPr lang="en-US" sz="1600" dirty="0" smtClean="0">
                <a:solidFill>
                  <a:schemeClr val="bg1"/>
                </a:solidFill>
              </a:rPr>
              <a:t>@ 6.30 pm		25th </a:t>
            </a:r>
            <a:r>
              <a:rPr lang="en-US" sz="1600" dirty="0">
                <a:solidFill>
                  <a:schemeClr val="bg1"/>
                </a:solidFill>
              </a:rPr>
              <a:t>Nov </a:t>
            </a:r>
            <a:r>
              <a:rPr lang="en-US" sz="1600" dirty="0" smtClean="0">
                <a:solidFill>
                  <a:schemeClr val="bg1"/>
                </a:solidFill>
              </a:rPr>
              <a:t>@ 1.00 pm</a:t>
            </a:r>
            <a:endParaRPr lang="en-US" sz="1600" dirty="0">
              <a:solidFill>
                <a:schemeClr val="bg1"/>
              </a:solidFill>
            </a:endParaRPr>
          </a:p>
          <a:p>
            <a:r>
              <a:rPr lang="en-US" sz="1600" dirty="0" smtClean="0">
                <a:solidFill>
                  <a:schemeClr val="bg1"/>
                </a:solidFill>
              </a:rPr>
              <a:t>	2nd </a:t>
            </a:r>
            <a:r>
              <a:rPr lang="en-US" sz="1600" dirty="0">
                <a:solidFill>
                  <a:schemeClr val="bg1"/>
                </a:solidFill>
              </a:rPr>
              <a:t>Dec </a:t>
            </a:r>
            <a:r>
              <a:rPr lang="en-US" sz="1600" dirty="0" smtClean="0">
                <a:solidFill>
                  <a:schemeClr val="bg1"/>
                </a:solidFill>
              </a:rPr>
              <a:t>@ 1.00 pm		7th Dec @ 6:30pm</a:t>
            </a:r>
            <a:endParaRPr lang="en-US" sz="1600" dirty="0">
              <a:solidFill>
                <a:schemeClr val="bg1"/>
              </a:solidFill>
            </a:endParaRPr>
          </a:p>
          <a:p>
            <a:r>
              <a:rPr lang="en-IE" sz="1600" dirty="0" smtClean="0">
                <a:solidFill>
                  <a:schemeClr val="bg1"/>
                </a:solidFill>
              </a:rPr>
              <a:t> </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050" t="8410" r="43164" b="-399"/>
          <a:stretch/>
        </p:blipFill>
        <p:spPr>
          <a:xfrm>
            <a:off x="251520" y="1843933"/>
            <a:ext cx="2195736" cy="3170134"/>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p:spPr>
      </p:pic>
    </p:spTree>
    <p:extLst>
      <p:ext uri="{BB962C8B-B14F-4D97-AF65-F5344CB8AC3E}">
        <p14:creationId xmlns:p14="http://schemas.microsoft.com/office/powerpoint/2010/main" val="35898798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3397"/>
            <a:ext cx="9144000" cy="688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8393" y="-296676"/>
            <a:ext cx="5862159" cy="7254068"/>
          </a:xfrm>
          <a:prstGeom prst="rect">
            <a:avLst/>
          </a:prstGeom>
        </p:spPr>
      </p:pic>
    </p:spTree>
    <p:extLst>
      <p:ext uri="{BB962C8B-B14F-4D97-AF65-F5344CB8AC3E}">
        <p14:creationId xmlns:p14="http://schemas.microsoft.com/office/powerpoint/2010/main" val="35082764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33056" y="465613"/>
            <a:ext cx="6048672" cy="646331"/>
          </a:xfrm>
          <a:prstGeom prst="rect">
            <a:avLst/>
          </a:prstGeom>
          <a:noFill/>
        </p:spPr>
        <p:txBody>
          <a:bodyPr wrap="square" rtlCol="0">
            <a:spAutoFit/>
          </a:bodyPr>
          <a:lstStyle/>
          <a:p>
            <a:r>
              <a:rPr lang="en-US" sz="3600" b="1" dirty="0" smtClean="0">
                <a:solidFill>
                  <a:schemeClr val="bg1"/>
                </a:solidFill>
              </a:rPr>
              <a:t>Current Transport Strategy</a:t>
            </a:r>
            <a:endParaRPr lang="en-IE" sz="2400" b="1" dirty="0">
              <a:solidFill>
                <a:schemeClr val="bg1"/>
              </a:solidFill>
            </a:endParaRPr>
          </a:p>
        </p:txBody>
      </p:sp>
      <p:sp>
        <p:nvSpPr>
          <p:cNvPr id="9" name="TextBox 8"/>
          <p:cNvSpPr txBox="1"/>
          <p:nvPr/>
        </p:nvSpPr>
        <p:spPr>
          <a:xfrm>
            <a:off x="2814491" y="1275707"/>
            <a:ext cx="5904656" cy="5539978"/>
          </a:xfrm>
          <a:prstGeom prst="rect">
            <a:avLst/>
          </a:prstGeom>
          <a:noFill/>
        </p:spPr>
        <p:txBody>
          <a:bodyPr wrap="square" rtlCol="0">
            <a:spAutoFit/>
          </a:bodyPr>
          <a:lstStyle/>
          <a:p>
            <a:r>
              <a:rPr lang="en-US" sz="1600" dirty="0" smtClean="0">
                <a:solidFill>
                  <a:schemeClr val="bg1"/>
                </a:solidFill>
              </a:rPr>
              <a:t>The current Transport Strategy for the Greater Dublin Area 2016-2035 was adopted in 2016, setting the </a:t>
            </a:r>
            <a:r>
              <a:rPr lang="en-US" sz="1600" dirty="0">
                <a:solidFill>
                  <a:schemeClr val="bg1"/>
                </a:solidFill>
              </a:rPr>
              <a:t>framework for the development of transport for the next two decades</a:t>
            </a:r>
            <a:endParaRPr lang="en-US" sz="1600" dirty="0" smtClean="0">
              <a:solidFill>
                <a:schemeClr val="bg1"/>
              </a:solidFill>
            </a:endParaRPr>
          </a:p>
          <a:p>
            <a:endParaRPr lang="en-US" sz="1600" dirty="0">
              <a:solidFill>
                <a:schemeClr val="bg1"/>
              </a:solidFill>
            </a:endParaRPr>
          </a:p>
          <a:p>
            <a:r>
              <a:rPr lang="en-US" sz="1600" dirty="0" smtClean="0">
                <a:solidFill>
                  <a:schemeClr val="bg1"/>
                </a:solidFill>
              </a:rPr>
              <a:t>Under that strategy, major transport changes have been advanced, including:</a:t>
            </a:r>
            <a:endParaRPr lang="en-US" sz="1600" dirty="0">
              <a:solidFill>
                <a:schemeClr val="bg1"/>
              </a:solidFill>
            </a:endParaRPr>
          </a:p>
          <a:p>
            <a:endParaRPr lang="en-US" sz="1600" dirty="0" smtClean="0">
              <a:solidFill>
                <a:schemeClr val="bg1"/>
              </a:solidFill>
            </a:endParaRPr>
          </a:p>
          <a:p>
            <a:pPr marL="285750" indent="-285750">
              <a:spcAft>
                <a:spcPts val="1200"/>
              </a:spcAft>
              <a:buFont typeface="Arial" panose="020B0604020202020204" pitchFamily="34" charset="0"/>
              <a:buChar char="•"/>
            </a:pPr>
            <a:r>
              <a:rPr lang="en-IE" sz="1600" dirty="0" smtClean="0">
                <a:solidFill>
                  <a:schemeClr val="bg1"/>
                </a:solidFill>
              </a:rPr>
              <a:t>Luas Cross City has been completed</a:t>
            </a:r>
          </a:p>
          <a:p>
            <a:pPr marL="285750" indent="-285750">
              <a:spcAft>
                <a:spcPts val="1200"/>
              </a:spcAft>
              <a:buFont typeface="Arial" panose="020B0604020202020204" pitchFamily="34" charset="0"/>
              <a:buChar char="•"/>
            </a:pPr>
            <a:r>
              <a:rPr lang="en-US" sz="1600" dirty="0" smtClean="0">
                <a:solidFill>
                  <a:schemeClr val="bg1"/>
                </a:solidFill>
              </a:rPr>
              <a:t>Phoenix Park Tunnel rail link was re-opened to passenger services</a:t>
            </a:r>
          </a:p>
          <a:p>
            <a:pPr marL="285750" indent="-285750">
              <a:spcAft>
                <a:spcPts val="1200"/>
              </a:spcAft>
              <a:buFont typeface="Arial" panose="020B0604020202020204" pitchFamily="34" charset="0"/>
              <a:buChar char="•"/>
            </a:pPr>
            <a:r>
              <a:rPr lang="en-US" sz="1600" dirty="0" smtClean="0">
                <a:solidFill>
                  <a:schemeClr val="bg1"/>
                </a:solidFill>
              </a:rPr>
              <a:t>BusConnects </a:t>
            </a:r>
            <a:r>
              <a:rPr lang="en-US" sz="1600" dirty="0">
                <a:solidFill>
                  <a:schemeClr val="bg1"/>
                </a:solidFill>
              </a:rPr>
              <a:t>Dublin has commenced with the first phase of the new network now operational, the next phase to be introduced later this month and Core Bus Corridors ready to be submitted for planning </a:t>
            </a:r>
            <a:r>
              <a:rPr lang="en-US" sz="1600" dirty="0" smtClean="0">
                <a:solidFill>
                  <a:schemeClr val="bg1"/>
                </a:solidFill>
              </a:rPr>
              <a:t>consent in the coming months</a:t>
            </a:r>
            <a:endParaRPr lang="en-US" sz="1600" dirty="0">
              <a:solidFill>
                <a:schemeClr val="bg1"/>
              </a:solidFill>
            </a:endParaRPr>
          </a:p>
          <a:p>
            <a:pPr marL="285750" indent="-285750">
              <a:spcAft>
                <a:spcPts val="1200"/>
              </a:spcAft>
              <a:buFont typeface="Arial" panose="020B0604020202020204" pitchFamily="34" charset="0"/>
              <a:buChar char="•"/>
            </a:pPr>
            <a:r>
              <a:rPr lang="en-US" sz="1600" dirty="0" smtClean="0">
                <a:solidFill>
                  <a:schemeClr val="bg1"/>
                </a:solidFill>
              </a:rPr>
              <a:t>A preferred route has been identified for </a:t>
            </a:r>
            <a:r>
              <a:rPr lang="en-US" sz="1600" dirty="0" err="1" smtClean="0">
                <a:solidFill>
                  <a:schemeClr val="bg1"/>
                </a:solidFill>
              </a:rPr>
              <a:t>MetroLink</a:t>
            </a:r>
            <a:r>
              <a:rPr lang="en-US" sz="1600" dirty="0" smtClean="0">
                <a:solidFill>
                  <a:schemeClr val="bg1"/>
                </a:solidFill>
              </a:rPr>
              <a:t> and it is ready to be summited for planning consent next year</a:t>
            </a:r>
          </a:p>
          <a:p>
            <a:pPr marL="285750" indent="-285750">
              <a:spcAft>
                <a:spcPts val="1200"/>
              </a:spcAft>
              <a:buFont typeface="Arial" panose="020B0604020202020204" pitchFamily="34" charset="0"/>
              <a:buChar char="•"/>
            </a:pPr>
            <a:r>
              <a:rPr lang="en-US" sz="1600" dirty="0" smtClean="0">
                <a:solidFill>
                  <a:schemeClr val="bg1"/>
                </a:solidFill>
              </a:rPr>
              <a:t>Major increases have been delivered in cycling infrastructure and a programme for its continued roll-out is now in place</a:t>
            </a:r>
          </a:p>
          <a:p>
            <a:pPr marL="285750" indent="-285750">
              <a:spcAft>
                <a:spcPts val="1200"/>
              </a:spcAft>
              <a:buFont typeface="Arial" panose="020B0604020202020204" pitchFamily="34" charset="0"/>
              <a:buChar char="•"/>
            </a:pPr>
            <a:r>
              <a:rPr lang="en-US" sz="1600" dirty="0" smtClean="0">
                <a:solidFill>
                  <a:schemeClr val="bg1"/>
                </a:solidFill>
              </a:rPr>
              <a:t>A large investment in bus fleet focused on low emission vehicles and now transitioning to fully zero emission fleet</a:t>
            </a:r>
            <a:endParaRPr lang="en-IE" sz="1600" dirty="0">
              <a:solidFill>
                <a:schemeClr val="bg1"/>
              </a:solidFill>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179512" y="1700808"/>
            <a:ext cx="2156450" cy="3024336"/>
          </a:xfrm>
          <a:prstGeom prst="rect">
            <a:avLst/>
          </a:prstGeom>
        </p:spPr>
      </p:pic>
    </p:spTree>
    <p:extLst>
      <p:ext uri="{BB962C8B-B14F-4D97-AF65-F5344CB8AC3E}">
        <p14:creationId xmlns:p14="http://schemas.microsoft.com/office/powerpoint/2010/main" val="31127218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16069" y="2348880"/>
            <a:ext cx="5904656" cy="1815882"/>
          </a:xfrm>
          <a:prstGeom prst="rect">
            <a:avLst/>
          </a:prstGeom>
          <a:noFill/>
        </p:spPr>
        <p:txBody>
          <a:bodyPr wrap="square" rtlCol="0">
            <a:spAutoFit/>
          </a:bodyPr>
          <a:lstStyle/>
          <a:p>
            <a:r>
              <a:rPr lang="en-IE" sz="4400" u="sng" dirty="0" smtClean="0">
                <a:hlinkClick r:id="rId4"/>
              </a:rPr>
              <a:t>https</a:t>
            </a:r>
            <a:r>
              <a:rPr lang="en-IE" sz="4400" u="sng" dirty="0">
                <a:hlinkClick r:id="rId4"/>
              </a:rPr>
              <a:t>://youtu.be/IqpoaJIvSzk</a:t>
            </a:r>
            <a:endParaRPr lang="en-IE" sz="4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31321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15816" y="456825"/>
            <a:ext cx="6048672" cy="646331"/>
          </a:xfrm>
          <a:prstGeom prst="rect">
            <a:avLst/>
          </a:prstGeom>
          <a:noFill/>
        </p:spPr>
        <p:txBody>
          <a:bodyPr wrap="square" rtlCol="0">
            <a:spAutoFit/>
          </a:bodyPr>
          <a:lstStyle/>
          <a:p>
            <a:r>
              <a:rPr lang="en-US" sz="3600" b="1" dirty="0" smtClean="0">
                <a:solidFill>
                  <a:schemeClr val="bg1"/>
                </a:solidFill>
              </a:rPr>
              <a:t>Review and Update of Strategy</a:t>
            </a:r>
            <a:endParaRPr lang="en-IE" sz="2400" b="1" dirty="0">
              <a:solidFill>
                <a:schemeClr val="bg1"/>
              </a:solidFill>
            </a:endParaRPr>
          </a:p>
        </p:txBody>
      </p:sp>
      <p:sp>
        <p:nvSpPr>
          <p:cNvPr id="9" name="TextBox 8"/>
          <p:cNvSpPr txBox="1"/>
          <p:nvPr/>
        </p:nvSpPr>
        <p:spPr>
          <a:xfrm>
            <a:off x="2907553" y="1304468"/>
            <a:ext cx="5904656" cy="5755422"/>
          </a:xfrm>
          <a:prstGeom prst="rect">
            <a:avLst/>
          </a:prstGeom>
          <a:noFill/>
        </p:spPr>
        <p:txBody>
          <a:bodyPr wrap="square" rtlCol="0">
            <a:spAutoFit/>
          </a:bodyPr>
          <a:lstStyle/>
          <a:p>
            <a:r>
              <a:rPr lang="en-US" sz="1600" dirty="0" smtClean="0">
                <a:solidFill>
                  <a:schemeClr val="bg1"/>
                </a:solidFill>
              </a:rPr>
              <a:t>Under the relevant legislation the NTA is required to undertake a review of its transport strategy every six years</a:t>
            </a:r>
          </a:p>
          <a:p>
            <a:endParaRPr lang="en-US" sz="1600" dirty="0">
              <a:solidFill>
                <a:schemeClr val="bg1"/>
              </a:solidFill>
            </a:endParaRPr>
          </a:p>
          <a:p>
            <a:r>
              <a:rPr lang="en-US" sz="1600" dirty="0" smtClean="0">
                <a:solidFill>
                  <a:schemeClr val="bg1"/>
                </a:solidFill>
              </a:rPr>
              <a:t>We commenced that review with a consultation process that concluded in January, seeking </a:t>
            </a:r>
            <a:r>
              <a:rPr lang="en-IE" sz="1600" dirty="0" smtClean="0">
                <a:solidFill>
                  <a:schemeClr val="bg1"/>
                </a:solidFill>
              </a:rPr>
              <a:t>feedback </a:t>
            </a:r>
            <a:r>
              <a:rPr lang="en-IE" sz="1600" dirty="0">
                <a:solidFill>
                  <a:schemeClr val="bg1"/>
                </a:solidFill>
              </a:rPr>
              <a:t>from the public to frame the development of the new strategy. </a:t>
            </a:r>
            <a:endParaRPr lang="en-IE" sz="1600" dirty="0" smtClean="0">
              <a:solidFill>
                <a:schemeClr val="bg1"/>
              </a:solidFill>
            </a:endParaRPr>
          </a:p>
          <a:p>
            <a:endParaRPr lang="en-IE" sz="1600" dirty="0">
              <a:solidFill>
                <a:schemeClr val="bg1"/>
              </a:solidFill>
            </a:endParaRPr>
          </a:p>
          <a:p>
            <a:r>
              <a:rPr lang="en-IE" sz="1600" dirty="0">
                <a:solidFill>
                  <a:schemeClr val="bg1"/>
                </a:solidFill>
              </a:rPr>
              <a:t>We </a:t>
            </a:r>
            <a:r>
              <a:rPr lang="en-IE" sz="1600" dirty="0" smtClean="0">
                <a:solidFill>
                  <a:schemeClr val="bg1"/>
                </a:solidFill>
              </a:rPr>
              <a:t>received approximately 4,000 submissions, with many items identified for consideration, but with an overwhelming 90% of respondents answering yes to the question: “</a:t>
            </a:r>
            <a:r>
              <a:rPr lang="en-US" sz="1600" i="1" dirty="0" smtClean="0">
                <a:solidFill>
                  <a:schemeClr val="bg1"/>
                </a:solidFill>
              </a:rPr>
              <a:t>Do </a:t>
            </a:r>
            <a:r>
              <a:rPr lang="en-US" sz="1600" i="1" dirty="0">
                <a:solidFill>
                  <a:schemeClr val="bg1"/>
                </a:solidFill>
              </a:rPr>
              <a:t>you think the strategy should seek to reduce the reliance on private car for travel</a:t>
            </a:r>
            <a:r>
              <a:rPr lang="en-US" sz="1600" i="1" dirty="0" smtClean="0">
                <a:solidFill>
                  <a:schemeClr val="bg1"/>
                </a:solidFill>
              </a:rPr>
              <a:t>?</a:t>
            </a:r>
            <a:r>
              <a:rPr lang="en-US" sz="1600" dirty="0" smtClean="0">
                <a:solidFill>
                  <a:schemeClr val="bg1"/>
                </a:solidFill>
              </a:rPr>
              <a:t>”</a:t>
            </a:r>
            <a:endParaRPr lang="en-US" sz="1600" dirty="0">
              <a:solidFill>
                <a:schemeClr val="bg1"/>
              </a:solidFill>
            </a:endParaRPr>
          </a:p>
          <a:p>
            <a:endParaRPr lang="en-US" sz="1600" dirty="0" smtClean="0">
              <a:solidFill>
                <a:schemeClr val="bg1"/>
              </a:solidFill>
            </a:endParaRPr>
          </a:p>
          <a:p>
            <a:r>
              <a:rPr lang="en-US" sz="1600" dirty="0" smtClean="0">
                <a:solidFill>
                  <a:schemeClr val="bg1"/>
                </a:solidFill>
              </a:rPr>
              <a:t>Taking account of that feedback we undertook various studies and analyses, and have developed a draft updated transport strategy to take us up to 2042</a:t>
            </a:r>
          </a:p>
          <a:p>
            <a:endParaRPr lang="en-US" sz="1600" dirty="0">
              <a:solidFill>
                <a:schemeClr val="bg1"/>
              </a:solidFill>
            </a:endParaRPr>
          </a:p>
          <a:p>
            <a:r>
              <a:rPr lang="en-US" sz="1600" smtClean="0">
                <a:solidFill>
                  <a:schemeClr val="bg1"/>
                </a:solidFill>
              </a:rPr>
              <a:t>It takes </a:t>
            </a:r>
            <a:r>
              <a:rPr lang="en-US" sz="1600" dirty="0" smtClean="0">
                <a:solidFill>
                  <a:schemeClr val="bg1"/>
                </a:solidFill>
              </a:rPr>
              <a:t>account of our climate change requirements, the need to move more people to sustainable transport and the changed transport patterns that are likely to arise from Covid</a:t>
            </a:r>
          </a:p>
          <a:p>
            <a:endParaRPr lang="en-US" sz="1600" dirty="0">
              <a:solidFill>
                <a:schemeClr val="bg1"/>
              </a:solidFill>
            </a:endParaRPr>
          </a:p>
          <a:p>
            <a:r>
              <a:rPr lang="en-US" sz="1600" dirty="0" smtClean="0">
                <a:solidFill>
                  <a:schemeClr val="bg1"/>
                </a:solidFill>
              </a:rPr>
              <a:t>We are now publishing that draft strategy for public review and feedback</a:t>
            </a:r>
            <a:endParaRPr lang="en-IE" sz="1600" dirty="0">
              <a:solidFill>
                <a:schemeClr val="bg1"/>
              </a:solidFill>
            </a:endParaRPr>
          </a:p>
          <a:p>
            <a:endParaRPr lang="en-US" sz="1600" dirty="0">
              <a:solidFill>
                <a:schemeClr val="bg1"/>
              </a:solidFill>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179512" y="1700808"/>
            <a:ext cx="2156450" cy="3024336"/>
          </a:xfrm>
          <a:prstGeom prst="rect">
            <a:avLst/>
          </a:prstGeom>
        </p:spPr>
      </p:pic>
    </p:spTree>
    <p:extLst>
      <p:ext uri="{BB962C8B-B14F-4D97-AF65-F5344CB8AC3E}">
        <p14:creationId xmlns:p14="http://schemas.microsoft.com/office/powerpoint/2010/main" val="2958829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16068" y="2348880"/>
            <a:ext cx="6456331" cy="1754326"/>
          </a:xfrm>
          <a:prstGeom prst="rect">
            <a:avLst/>
          </a:prstGeom>
          <a:noFill/>
        </p:spPr>
        <p:txBody>
          <a:bodyPr wrap="square" rtlCol="0">
            <a:spAutoFit/>
          </a:bodyPr>
          <a:lstStyle/>
          <a:p>
            <a:r>
              <a:rPr lang="en-US" sz="3600" b="1" dirty="0" smtClean="0">
                <a:solidFill>
                  <a:schemeClr val="bg1"/>
                </a:solidFill>
              </a:rPr>
              <a:t>David Clements</a:t>
            </a:r>
          </a:p>
          <a:p>
            <a:r>
              <a:rPr lang="en-US" sz="3600" b="1" dirty="0" smtClean="0">
                <a:solidFill>
                  <a:schemeClr val="bg1"/>
                </a:solidFill>
              </a:rPr>
              <a:t>Transport Planner</a:t>
            </a:r>
            <a:endParaRPr lang="en-US" sz="3600" b="1" dirty="0">
              <a:solidFill>
                <a:schemeClr val="bg1"/>
              </a:solidFill>
            </a:endParaRPr>
          </a:p>
          <a:p>
            <a:r>
              <a:rPr lang="en-US" sz="3600" b="1" dirty="0" smtClean="0">
                <a:solidFill>
                  <a:schemeClr val="bg1"/>
                </a:solidFill>
              </a:rPr>
              <a:t>National Transport Authority</a:t>
            </a:r>
            <a:endParaRPr lang="en-IE" sz="2400" b="1" dirty="0">
              <a:solidFill>
                <a:schemeClr val="bg1"/>
              </a:solidFill>
            </a:endParaRPr>
          </a:p>
        </p:txBody>
      </p:sp>
    </p:spTree>
    <p:extLst>
      <p:ext uri="{BB962C8B-B14F-4D97-AF65-F5344CB8AC3E}">
        <p14:creationId xmlns:p14="http://schemas.microsoft.com/office/powerpoint/2010/main" val="9035689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15816" y="620687"/>
            <a:ext cx="5904656" cy="646331"/>
          </a:xfrm>
          <a:prstGeom prst="rect">
            <a:avLst/>
          </a:prstGeom>
          <a:noFill/>
        </p:spPr>
        <p:txBody>
          <a:bodyPr wrap="square" rtlCol="0">
            <a:spAutoFit/>
          </a:bodyPr>
          <a:lstStyle/>
          <a:p>
            <a:r>
              <a:rPr lang="en-US" sz="3600" b="1" dirty="0" smtClean="0">
                <a:solidFill>
                  <a:schemeClr val="bg1"/>
                </a:solidFill>
              </a:rPr>
              <a:t>Aim and Objectives</a:t>
            </a:r>
            <a:endParaRPr lang="en-IE" sz="2400" b="1" dirty="0">
              <a:solidFill>
                <a:schemeClr val="bg1"/>
              </a:solidFill>
            </a:endParaRPr>
          </a:p>
        </p:txBody>
      </p:sp>
      <p:pic>
        <p:nvPicPr>
          <p:cNvPr id="7" name="Picture 3" descr="I:\TPI\Integrated Planning\NTA Planning\9_Planning Files\1.Trans Strat\GDA Strategy\Transport Strategy 2022-2040\Strategy Report\Figures\For WW - 011121\P40.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79512" y="1808397"/>
            <a:ext cx="2119805" cy="3241205"/>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884968" y="1657978"/>
            <a:ext cx="5904656" cy="2923877"/>
          </a:xfrm>
          <a:prstGeom prst="rect">
            <a:avLst/>
          </a:prstGeom>
          <a:noFill/>
        </p:spPr>
        <p:txBody>
          <a:bodyPr wrap="square" rtlCol="0">
            <a:spAutoFit/>
          </a:bodyPr>
          <a:lstStyle/>
          <a:p>
            <a:r>
              <a:rPr lang="en-IE" sz="1600" dirty="0">
                <a:solidFill>
                  <a:schemeClr val="bg1"/>
                </a:solidFill>
              </a:rPr>
              <a:t>The overall aim of the Transport Strategy is</a:t>
            </a:r>
            <a:r>
              <a:rPr lang="en-IE" sz="1600" dirty="0" smtClean="0">
                <a:solidFill>
                  <a:schemeClr val="bg1"/>
                </a:solidFill>
              </a:rPr>
              <a:t>:</a:t>
            </a:r>
          </a:p>
          <a:p>
            <a:endParaRPr lang="en-US" sz="1600" dirty="0">
              <a:solidFill>
                <a:schemeClr val="bg1"/>
              </a:solidFill>
            </a:endParaRPr>
          </a:p>
          <a:p>
            <a:r>
              <a:rPr lang="en-IE" sz="1600" dirty="0" smtClean="0">
                <a:solidFill>
                  <a:srgbClr val="FFFF00"/>
                </a:solidFill>
              </a:rPr>
              <a:t>“</a:t>
            </a:r>
            <a:r>
              <a:rPr lang="en-IE" b="1" dirty="0">
                <a:solidFill>
                  <a:srgbClr val="FFFF00"/>
                </a:solidFill>
              </a:rPr>
              <a:t>To provide a sustainable, accessible and effective transport system for the Greater Dublin Area which meets the region’s climate change requirements, serves the needs of urban and rural communities, and supports economic growth</a:t>
            </a:r>
            <a:r>
              <a:rPr lang="en-IE" b="1" dirty="0" smtClean="0">
                <a:solidFill>
                  <a:srgbClr val="FFFF00"/>
                </a:solidFill>
              </a:rPr>
              <a:t>.”</a:t>
            </a:r>
          </a:p>
          <a:p>
            <a:endParaRPr lang="en-US" sz="1600" dirty="0">
              <a:solidFill>
                <a:schemeClr val="bg1"/>
              </a:solidFill>
            </a:endParaRPr>
          </a:p>
          <a:p>
            <a:endParaRPr lang="en-US" sz="1600" dirty="0" smtClean="0">
              <a:solidFill>
                <a:schemeClr val="bg1"/>
              </a:solidFill>
            </a:endParaRPr>
          </a:p>
          <a:p>
            <a:r>
              <a:rPr lang="en-IE" sz="1600" dirty="0">
                <a:solidFill>
                  <a:schemeClr val="bg1"/>
                </a:solidFill>
              </a:rPr>
              <a:t>Four objectives have been developed to support the delivery of the overall aim of the Transport </a:t>
            </a:r>
            <a:r>
              <a:rPr lang="en-IE" sz="1600" dirty="0" smtClean="0">
                <a:solidFill>
                  <a:schemeClr val="bg1"/>
                </a:solidFill>
              </a:rPr>
              <a:t>Strategy, focussing on:</a:t>
            </a:r>
          </a:p>
          <a:p>
            <a:endParaRPr lang="en-IE" sz="1600" dirty="0">
              <a:solidFill>
                <a:schemeClr val="bg1"/>
              </a:solidFill>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stretch>
            <a:fillRect/>
          </a:stretch>
        </p:blipFill>
        <p:spPr>
          <a:xfrm>
            <a:off x="2915816" y="4377177"/>
            <a:ext cx="5719572" cy="1703832"/>
          </a:xfrm>
          <a:prstGeom prst="rect">
            <a:avLst/>
          </a:prstGeom>
        </p:spPr>
      </p:pic>
    </p:spTree>
    <p:extLst>
      <p:ext uri="{BB962C8B-B14F-4D97-AF65-F5344CB8AC3E}">
        <p14:creationId xmlns:p14="http://schemas.microsoft.com/office/powerpoint/2010/main" val="156024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3"/>
          <a:srcRect l="4894"/>
          <a:stretch/>
        </p:blipFill>
        <p:spPr>
          <a:xfrm>
            <a:off x="0" y="0"/>
            <a:ext cx="9226539" cy="6858000"/>
          </a:xfrm>
          <a:prstGeom prst="rect">
            <a:avLst/>
          </a:prstGeom>
        </p:spPr>
      </p:pic>
    </p:spTree>
    <p:extLst>
      <p:ext uri="{BB962C8B-B14F-4D97-AF65-F5344CB8AC3E}">
        <p14:creationId xmlns:p14="http://schemas.microsoft.com/office/powerpoint/2010/main" val="41903489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15816" y="620688"/>
            <a:ext cx="5904656" cy="646331"/>
          </a:xfrm>
          <a:prstGeom prst="rect">
            <a:avLst/>
          </a:prstGeom>
          <a:noFill/>
        </p:spPr>
        <p:txBody>
          <a:bodyPr wrap="square" rtlCol="0">
            <a:spAutoFit/>
          </a:bodyPr>
          <a:lstStyle/>
          <a:p>
            <a:r>
              <a:rPr lang="en-US" sz="3600" b="1" dirty="0" smtClean="0">
                <a:solidFill>
                  <a:schemeClr val="bg1"/>
                </a:solidFill>
              </a:rPr>
              <a:t>What’s in the Strategy</a:t>
            </a:r>
            <a:endParaRPr lang="en-IE" sz="2400" b="1" dirty="0">
              <a:solidFill>
                <a:schemeClr val="bg1"/>
              </a:solidFill>
            </a:endParaRPr>
          </a:p>
        </p:txBody>
      </p:sp>
      <p:sp>
        <p:nvSpPr>
          <p:cNvPr id="5" name="TextBox 4"/>
          <p:cNvSpPr txBox="1"/>
          <p:nvPr/>
        </p:nvSpPr>
        <p:spPr>
          <a:xfrm>
            <a:off x="2915816" y="1539401"/>
            <a:ext cx="5904656" cy="5468164"/>
          </a:xfrm>
          <a:prstGeom prst="rect">
            <a:avLst/>
          </a:prstGeom>
          <a:noFill/>
        </p:spPr>
        <p:txBody>
          <a:bodyPr wrap="square" rtlCol="0">
            <a:spAutoFit/>
          </a:bodyPr>
          <a:lstStyle/>
          <a:p>
            <a:pPr>
              <a:spcAft>
                <a:spcPts val="1000"/>
              </a:spcAft>
            </a:pPr>
            <a:r>
              <a:rPr lang="en-US" sz="1600" dirty="0" smtClean="0">
                <a:solidFill>
                  <a:schemeClr val="bg1"/>
                </a:solidFill>
              </a:rPr>
              <a:t>The Draft Transport Strategy seeks to address all aspects of land-based transport within the Greater Dublin Area and sets out a variety of actions covering:</a:t>
            </a:r>
          </a:p>
          <a:p>
            <a:pPr marL="285750" indent="-285750">
              <a:spcAft>
                <a:spcPts val="1000"/>
              </a:spcAft>
              <a:buFont typeface="Arial" panose="020B0604020202020204" pitchFamily="34" charset="0"/>
              <a:buChar char="•"/>
            </a:pPr>
            <a:r>
              <a:rPr lang="en-US" sz="1600" dirty="0" smtClean="0">
                <a:solidFill>
                  <a:schemeClr val="bg1"/>
                </a:solidFill>
              </a:rPr>
              <a:t>Planning for Sustainable Transport</a:t>
            </a:r>
          </a:p>
          <a:p>
            <a:pPr marL="285750" indent="-285750">
              <a:spcAft>
                <a:spcPts val="1000"/>
              </a:spcAft>
              <a:buFont typeface="Arial" panose="020B0604020202020204" pitchFamily="34" charset="0"/>
              <a:buChar char="•"/>
            </a:pPr>
            <a:r>
              <a:rPr lang="en-US" sz="1600" dirty="0" smtClean="0">
                <a:solidFill>
                  <a:schemeClr val="bg1"/>
                </a:solidFill>
              </a:rPr>
              <a:t>Integration and Inclusion</a:t>
            </a:r>
          </a:p>
          <a:p>
            <a:pPr marL="285750" indent="-285750">
              <a:spcAft>
                <a:spcPts val="1000"/>
              </a:spcAft>
              <a:buFont typeface="Arial" panose="020B0604020202020204" pitchFamily="34" charset="0"/>
              <a:buChar char="•"/>
            </a:pPr>
            <a:r>
              <a:rPr lang="en-US" sz="1600" dirty="0" smtClean="0">
                <a:solidFill>
                  <a:schemeClr val="bg1"/>
                </a:solidFill>
              </a:rPr>
              <a:t>Walking, Accessibility and Public Realm</a:t>
            </a:r>
          </a:p>
          <a:p>
            <a:pPr marL="285750" indent="-285750">
              <a:spcAft>
                <a:spcPts val="1000"/>
              </a:spcAft>
              <a:buFont typeface="Arial" panose="020B0604020202020204" pitchFamily="34" charset="0"/>
              <a:buChar char="•"/>
            </a:pPr>
            <a:r>
              <a:rPr lang="en-US" sz="1600" dirty="0" smtClean="0">
                <a:solidFill>
                  <a:schemeClr val="bg1"/>
                </a:solidFill>
              </a:rPr>
              <a:t>Cycling and Personal Mobility Vehicles</a:t>
            </a:r>
          </a:p>
          <a:p>
            <a:pPr marL="285750" indent="-285750">
              <a:spcAft>
                <a:spcPts val="1000"/>
              </a:spcAft>
              <a:buFont typeface="Arial" panose="020B0604020202020204" pitchFamily="34" charset="0"/>
              <a:buChar char="•"/>
            </a:pPr>
            <a:r>
              <a:rPr lang="en-US" sz="1600" dirty="0" smtClean="0">
                <a:solidFill>
                  <a:schemeClr val="bg1"/>
                </a:solidFill>
              </a:rPr>
              <a:t>Public Transport – Bus, Luas, Metro and Heavy Rail</a:t>
            </a:r>
          </a:p>
          <a:p>
            <a:pPr marL="285750" indent="-285750">
              <a:spcAft>
                <a:spcPts val="1000"/>
              </a:spcAft>
              <a:buFont typeface="Arial" panose="020B0604020202020204" pitchFamily="34" charset="0"/>
              <a:buChar char="•"/>
            </a:pPr>
            <a:r>
              <a:rPr lang="en-US" sz="1600" dirty="0" smtClean="0">
                <a:solidFill>
                  <a:schemeClr val="bg1"/>
                </a:solidFill>
              </a:rPr>
              <a:t>Roads</a:t>
            </a:r>
          </a:p>
          <a:p>
            <a:pPr marL="285750" indent="-285750">
              <a:spcAft>
                <a:spcPts val="1000"/>
              </a:spcAft>
              <a:buFont typeface="Arial" panose="020B0604020202020204" pitchFamily="34" charset="0"/>
              <a:buChar char="•"/>
            </a:pPr>
            <a:r>
              <a:rPr lang="en-US" sz="1600" dirty="0" smtClean="0">
                <a:solidFill>
                  <a:schemeClr val="bg1"/>
                </a:solidFill>
              </a:rPr>
              <a:t>Traffic Management and Travel Options</a:t>
            </a:r>
          </a:p>
          <a:p>
            <a:pPr marL="285750" indent="-285750">
              <a:spcAft>
                <a:spcPts val="1000"/>
              </a:spcAft>
              <a:buFont typeface="Arial" panose="020B0604020202020204" pitchFamily="34" charset="0"/>
              <a:buChar char="•"/>
            </a:pPr>
            <a:r>
              <a:rPr lang="en-US" sz="1600" dirty="0" smtClean="0">
                <a:solidFill>
                  <a:schemeClr val="bg1"/>
                </a:solidFill>
              </a:rPr>
              <a:t>Freight, Delivery and Servicing</a:t>
            </a:r>
          </a:p>
          <a:p>
            <a:pPr marL="285750" indent="-285750">
              <a:spcAft>
                <a:spcPts val="1000"/>
              </a:spcAft>
              <a:buFont typeface="Arial" panose="020B0604020202020204" pitchFamily="34" charset="0"/>
              <a:buChar char="•"/>
            </a:pPr>
            <a:r>
              <a:rPr lang="en-US" sz="1600" dirty="0" smtClean="0">
                <a:solidFill>
                  <a:schemeClr val="bg1"/>
                </a:solidFill>
              </a:rPr>
              <a:t>Climate Action Management</a:t>
            </a:r>
          </a:p>
          <a:p>
            <a:pPr marL="285750" indent="-285750">
              <a:buFont typeface="Arial" panose="020B0604020202020204" pitchFamily="34" charset="0"/>
              <a:buChar char="•"/>
            </a:pPr>
            <a:endParaRPr lang="en-US" sz="1600" dirty="0" smtClean="0">
              <a:solidFill>
                <a:schemeClr val="bg1"/>
              </a:solidFill>
            </a:endParaRPr>
          </a:p>
          <a:p>
            <a:endParaRPr lang="en-IE" sz="1600" dirty="0" smtClean="0">
              <a:solidFill>
                <a:schemeClr val="bg1"/>
              </a:solidFill>
            </a:endParaRPr>
          </a:p>
          <a:p>
            <a:endParaRPr lang="en-US" sz="1400" b="1" dirty="0">
              <a:solidFill>
                <a:schemeClr val="bg1"/>
              </a:solidFill>
            </a:endParaRPr>
          </a:p>
          <a:p>
            <a:endParaRPr lang="en-US" sz="1400" b="1" dirty="0" smtClean="0">
              <a:solidFill>
                <a:schemeClr val="bg1"/>
              </a:solidFill>
            </a:endParaRPr>
          </a:p>
          <a:p>
            <a:pPr>
              <a:spcAft>
                <a:spcPts val="600"/>
              </a:spcAft>
            </a:pPr>
            <a:endParaRPr lang="en-IE" sz="1400" b="1" dirty="0">
              <a:solidFill>
                <a:schemeClr val="bg1"/>
              </a:solidFill>
            </a:endParaRPr>
          </a:p>
        </p:txBody>
      </p:sp>
      <p:pic>
        <p:nvPicPr>
          <p:cNvPr id="3" name="Picture 2"/>
          <p:cNvPicPr>
            <a:picLocks noChangeAspect="1"/>
          </p:cNvPicPr>
          <p:nvPr/>
        </p:nvPicPr>
        <p:blipFill>
          <a:blip r:embed="rId3"/>
          <a:stretch>
            <a:fillRect/>
          </a:stretch>
        </p:blipFill>
        <p:spPr>
          <a:xfrm>
            <a:off x="159813" y="2564904"/>
            <a:ext cx="2168609" cy="1542081"/>
          </a:xfrm>
          <a:prstGeom prst="rect">
            <a:avLst/>
          </a:prstGeom>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62390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15816" y="620687"/>
            <a:ext cx="5904656" cy="1200329"/>
          </a:xfrm>
          <a:prstGeom prst="rect">
            <a:avLst/>
          </a:prstGeom>
          <a:noFill/>
        </p:spPr>
        <p:txBody>
          <a:bodyPr wrap="square" rtlCol="0">
            <a:spAutoFit/>
          </a:bodyPr>
          <a:lstStyle/>
          <a:p>
            <a:r>
              <a:rPr lang="en-US" sz="3600" b="1" dirty="0" smtClean="0">
                <a:solidFill>
                  <a:schemeClr val="bg1"/>
                </a:solidFill>
              </a:rPr>
              <a:t>Planning for Sustainable Transport</a:t>
            </a:r>
            <a:endParaRPr lang="en-IE" sz="2400" b="1" dirty="0">
              <a:solidFill>
                <a:schemeClr val="bg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3" y="-3769"/>
            <a:ext cx="3418359" cy="1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915816" y="1849118"/>
            <a:ext cx="5904656" cy="4770537"/>
          </a:xfrm>
          <a:prstGeom prst="rect">
            <a:avLst/>
          </a:prstGeom>
          <a:noFill/>
        </p:spPr>
        <p:txBody>
          <a:bodyPr wrap="square" rtlCol="0">
            <a:spAutoFit/>
          </a:bodyPr>
          <a:lstStyle/>
          <a:p>
            <a:r>
              <a:rPr lang="en-IE" sz="1600" dirty="0">
                <a:solidFill>
                  <a:schemeClr val="bg1"/>
                </a:solidFill>
              </a:rPr>
              <a:t>The management of transport demand where it is created is a critical element of transport planning in the GDA. The pattern of where people live, work, attend school or college, and socialise is therefore the key determinant in the type of transport system that is </a:t>
            </a:r>
            <a:r>
              <a:rPr lang="en-IE" sz="1600" dirty="0" smtClean="0">
                <a:solidFill>
                  <a:schemeClr val="bg1"/>
                </a:solidFill>
              </a:rPr>
              <a:t>required </a:t>
            </a:r>
          </a:p>
          <a:p>
            <a:endParaRPr lang="en-IE" sz="1600" dirty="0">
              <a:solidFill>
                <a:schemeClr val="bg1"/>
              </a:solidFill>
            </a:endParaRPr>
          </a:p>
          <a:p>
            <a:r>
              <a:rPr lang="en-IE" sz="1600" dirty="0" smtClean="0">
                <a:solidFill>
                  <a:schemeClr val="bg1"/>
                </a:solidFill>
              </a:rPr>
              <a:t>The </a:t>
            </a:r>
            <a:r>
              <a:rPr lang="en-IE" sz="1600" dirty="0">
                <a:solidFill>
                  <a:schemeClr val="bg1"/>
                </a:solidFill>
              </a:rPr>
              <a:t>Draft Transport Strategy includes measures that are considered to be essential in meeting the high level objectives of fostering sustainable development and fully integrating land use planning and transport planning, including the following</a:t>
            </a:r>
            <a:r>
              <a:rPr lang="en-IE" sz="1600" dirty="0" smtClean="0">
                <a:solidFill>
                  <a:schemeClr val="bg1"/>
                </a:solidFill>
              </a:rPr>
              <a:t>:</a:t>
            </a:r>
          </a:p>
          <a:p>
            <a:endParaRPr lang="en-US" sz="1600" dirty="0">
              <a:solidFill>
                <a:schemeClr val="bg1"/>
              </a:solidFill>
            </a:endParaRPr>
          </a:p>
          <a:p>
            <a:pPr marL="285750" indent="-285750">
              <a:buFont typeface="Arial" panose="020B0604020202020204" pitchFamily="34" charset="0"/>
              <a:buChar char="•"/>
            </a:pPr>
            <a:r>
              <a:rPr lang="en-IE" sz="1600" dirty="0" smtClean="0">
                <a:solidFill>
                  <a:schemeClr val="bg1"/>
                </a:solidFill>
              </a:rPr>
              <a:t>Consolidation </a:t>
            </a:r>
            <a:r>
              <a:rPr lang="en-IE" sz="1600" dirty="0">
                <a:solidFill>
                  <a:schemeClr val="bg1"/>
                </a:solidFill>
              </a:rPr>
              <a:t>of </a:t>
            </a:r>
            <a:r>
              <a:rPr lang="en-IE" sz="1600" dirty="0" smtClean="0">
                <a:solidFill>
                  <a:schemeClr val="bg1"/>
                </a:solidFill>
              </a:rPr>
              <a:t>development</a:t>
            </a:r>
          </a:p>
          <a:p>
            <a:pPr marL="285750" indent="-285750">
              <a:buFont typeface="Arial" panose="020B0604020202020204" pitchFamily="34" charset="0"/>
              <a:buChar char="•"/>
            </a:pPr>
            <a:endParaRPr lang="en-IE" sz="1600" dirty="0" smtClean="0">
              <a:solidFill>
                <a:schemeClr val="bg1"/>
              </a:solidFill>
            </a:endParaRPr>
          </a:p>
          <a:p>
            <a:pPr marL="285750" indent="-285750">
              <a:buFont typeface="Arial" panose="020B0604020202020204" pitchFamily="34" charset="0"/>
              <a:buChar char="•"/>
            </a:pPr>
            <a:r>
              <a:rPr lang="en-IE" sz="1600" dirty="0" smtClean="0">
                <a:solidFill>
                  <a:schemeClr val="bg1"/>
                </a:solidFill>
              </a:rPr>
              <a:t>Transit-oriented </a:t>
            </a:r>
            <a:r>
              <a:rPr lang="en-IE" sz="1600" dirty="0">
                <a:solidFill>
                  <a:schemeClr val="bg1"/>
                </a:solidFill>
              </a:rPr>
              <a:t>development </a:t>
            </a:r>
            <a:endParaRPr lang="en-IE" sz="1600" dirty="0" smtClean="0">
              <a:solidFill>
                <a:schemeClr val="bg1"/>
              </a:solidFill>
            </a:endParaRPr>
          </a:p>
          <a:p>
            <a:pPr marL="285750" indent="-285750">
              <a:buFont typeface="Arial" panose="020B0604020202020204" pitchFamily="34" charset="0"/>
              <a:buChar char="•"/>
            </a:pPr>
            <a:endParaRPr lang="en-IE" sz="1600" dirty="0" smtClean="0">
              <a:solidFill>
                <a:schemeClr val="bg1"/>
              </a:solidFill>
            </a:endParaRPr>
          </a:p>
          <a:p>
            <a:pPr marL="285750" indent="-285750">
              <a:buFont typeface="Arial" panose="020B0604020202020204" pitchFamily="34" charset="0"/>
              <a:buChar char="•"/>
            </a:pPr>
            <a:r>
              <a:rPr lang="en-IE" sz="1600" dirty="0" smtClean="0">
                <a:solidFill>
                  <a:schemeClr val="bg1"/>
                </a:solidFill>
              </a:rPr>
              <a:t>Mixed </a:t>
            </a:r>
            <a:r>
              <a:rPr lang="en-IE" sz="1600" dirty="0">
                <a:solidFill>
                  <a:schemeClr val="bg1"/>
                </a:solidFill>
              </a:rPr>
              <a:t>use </a:t>
            </a:r>
            <a:r>
              <a:rPr lang="en-IE" sz="1600" dirty="0" smtClean="0">
                <a:solidFill>
                  <a:schemeClr val="bg1"/>
                </a:solidFill>
              </a:rPr>
              <a:t>development</a:t>
            </a:r>
          </a:p>
          <a:p>
            <a:pPr marL="285750" indent="-285750">
              <a:buFont typeface="Arial" panose="020B0604020202020204" pitchFamily="34" charset="0"/>
              <a:buChar char="•"/>
            </a:pPr>
            <a:endParaRPr lang="en-IE" sz="1600" dirty="0" smtClean="0">
              <a:solidFill>
                <a:schemeClr val="bg1"/>
              </a:solidFill>
            </a:endParaRPr>
          </a:p>
          <a:p>
            <a:pPr marL="285750" indent="-285750">
              <a:buFont typeface="Arial" panose="020B0604020202020204" pitchFamily="34" charset="0"/>
              <a:buChar char="•"/>
            </a:pPr>
            <a:r>
              <a:rPr lang="en-IE" sz="1600" dirty="0" smtClean="0">
                <a:solidFill>
                  <a:schemeClr val="bg1"/>
                </a:solidFill>
              </a:rPr>
              <a:t>Filtered </a:t>
            </a:r>
            <a:r>
              <a:rPr lang="en-IE" sz="1600" dirty="0">
                <a:solidFill>
                  <a:schemeClr val="bg1"/>
                </a:solidFill>
              </a:rPr>
              <a:t>Permeability </a:t>
            </a:r>
            <a:endParaRPr lang="en-IE" sz="1600" dirty="0" smtClean="0">
              <a:solidFill>
                <a:schemeClr val="bg1"/>
              </a:solidFill>
            </a:endParaRPr>
          </a:p>
          <a:p>
            <a:pPr marL="285750" indent="-285750">
              <a:buFont typeface="Arial" panose="020B0604020202020204" pitchFamily="34" charset="0"/>
              <a:buChar char="•"/>
            </a:pPr>
            <a:endParaRPr lang="en-IE"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School Planning and Design </a:t>
            </a:r>
            <a:endParaRPr lang="en-IE" sz="1600" dirty="0" smtClean="0">
              <a:solidFill>
                <a:schemeClr val="bg1"/>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8287"/>
          <a:stretch/>
        </p:blipFill>
        <p:spPr>
          <a:xfrm>
            <a:off x="107505" y="1628800"/>
            <a:ext cx="2592288" cy="1780666"/>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691" t="5082" r="7461" b="7005"/>
          <a:stretch/>
        </p:blipFill>
        <p:spPr>
          <a:xfrm>
            <a:off x="114797" y="3573016"/>
            <a:ext cx="2584996" cy="1724473"/>
          </a:xfrm>
          <a:prstGeom prst="rect">
            <a:avLst/>
          </a:prstGeom>
          <a:noFill/>
          <a:ln w="50800">
            <a:gradFill flip="none" rotWithShape="1">
              <a:gsLst>
                <a:gs pos="0">
                  <a:schemeClr val="tx2"/>
                </a:gs>
                <a:gs pos="50000">
                  <a:schemeClr val="accent1">
                    <a:tint val="44500"/>
                    <a:satMod val="160000"/>
                  </a:schemeClr>
                </a:gs>
                <a:gs pos="100000">
                  <a:schemeClr val="accent1">
                    <a:tint val="23500"/>
                    <a:satMod val="160000"/>
                  </a:schemeClr>
                </a:gs>
              </a:gsLst>
              <a:path path="rect">
                <a:fillToRect l="100000" t="100000"/>
              </a:path>
              <a:tileRect r="-100000" b="-100000"/>
            </a:gradFill>
          </a:ln>
        </p:spPr>
      </p:pic>
    </p:spTree>
    <p:extLst>
      <p:ext uri="{BB962C8B-B14F-4D97-AF65-F5344CB8AC3E}">
        <p14:creationId xmlns:p14="http://schemas.microsoft.com/office/powerpoint/2010/main" val="1474814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2166</TotalTime>
  <Words>2075</Words>
  <Application>Microsoft Office PowerPoint</Application>
  <PresentationFormat>On-screen Show (4:3)</PresentationFormat>
  <Paragraphs>243</Paragraphs>
  <Slides>30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Clements</dc:creator>
  <cp:lastModifiedBy>Malachy Hand</cp:lastModifiedBy>
  <cp:revision>115</cp:revision>
  <dcterms:created xsi:type="dcterms:W3CDTF">2021-11-02T17:20:13Z</dcterms:created>
  <dcterms:modified xsi:type="dcterms:W3CDTF">2021-11-12T10:02:00Z</dcterms:modified>
</cp:coreProperties>
</file>