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8FE"/>
    <a:srgbClr val="E2D9FD"/>
    <a:srgbClr val="EDDA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4660"/>
  </p:normalViewPr>
  <p:slideViewPr>
    <p:cSldViewPr snapToGrid="0">
      <p:cViewPr varScale="1">
        <p:scale>
          <a:sx n="61" d="100"/>
          <a:sy n="61" d="100"/>
        </p:scale>
        <p:origin x="72" y="12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ABA0A026-0C4D-4A97-8770-7974D1B415F7}" type="datetimeFigureOut">
              <a:rPr lang="en-IE" smtClean="0"/>
              <a:t>21/02/2024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BCCA1D7-4866-4216-9A1E-3F4EA0F4B04B}" type="slidenum">
              <a:rPr lang="en-IE" smtClean="0"/>
              <a:t>‹#›</a:t>
            </a:fld>
            <a:endParaRPr lang="en-IE"/>
          </a:p>
        </p:txBody>
      </p:sp>
    </p:spTree>
    <p:extLst>
      <p:ext uri="{BB962C8B-B14F-4D97-AF65-F5344CB8AC3E}">
        <p14:creationId xmlns:p14="http://schemas.microsoft.com/office/powerpoint/2010/main" val="3053045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ABA0A026-0C4D-4A97-8770-7974D1B415F7}" type="datetimeFigureOut">
              <a:rPr lang="en-IE" smtClean="0"/>
              <a:t>21/02/2024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BCCA1D7-4866-4216-9A1E-3F4EA0F4B04B}" type="slidenum">
              <a:rPr lang="en-IE" smtClean="0"/>
              <a:t>‹#›</a:t>
            </a:fld>
            <a:endParaRPr lang="en-IE"/>
          </a:p>
        </p:txBody>
      </p:sp>
    </p:spTree>
    <p:extLst>
      <p:ext uri="{BB962C8B-B14F-4D97-AF65-F5344CB8AC3E}">
        <p14:creationId xmlns:p14="http://schemas.microsoft.com/office/powerpoint/2010/main" val="264015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ABA0A026-0C4D-4A97-8770-7974D1B415F7}" type="datetimeFigureOut">
              <a:rPr lang="en-IE" smtClean="0"/>
              <a:t>21/02/2024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BCCA1D7-4866-4216-9A1E-3F4EA0F4B04B}" type="slidenum">
              <a:rPr lang="en-IE" smtClean="0"/>
              <a:t>‹#›</a:t>
            </a:fld>
            <a:endParaRPr lang="en-IE"/>
          </a:p>
        </p:txBody>
      </p:sp>
    </p:spTree>
    <p:extLst>
      <p:ext uri="{BB962C8B-B14F-4D97-AF65-F5344CB8AC3E}">
        <p14:creationId xmlns:p14="http://schemas.microsoft.com/office/powerpoint/2010/main" val="4127946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ABA0A026-0C4D-4A97-8770-7974D1B415F7}" type="datetimeFigureOut">
              <a:rPr lang="en-IE" smtClean="0"/>
              <a:t>21/02/2024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BCCA1D7-4866-4216-9A1E-3F4EA0F4B04B}" type="slidenum">
              <a:rPr lang="en-IE" smtClean="0"/>
              <a:t>‹#›</a:t>
            </a:fld>
            <a:endParaRPr lang="en-IE"/>
          </a:p>
        </p:txBody>
      </p:sp>
    </p:spTree>
    <p:extLst>
      <p:ext uri="{BB962C8B-B14F-4D97-AF65-F5344CB8AC3E}">
        <p14:creationId xmlns:p14="http://schemas.microsoft.com/office/powerpoint/2010/main" val="2766168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A0A026-0C4D-4A97-8770-7974D1B415F7}" type="datetimeFigureOut">
              <a:rPr lang="en-IE" smtClean="0"/>
              <a:t>21/02/2024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BCCA1D7-4866-4216-9A1E-3F4EA0F4B04B}" type="slidenum">
              <a:rPr lang="en-IE" smtClean="0"/>
              <a:t>‹#›</a:t>
            </a:fld>
            <a:endParaRPr lang="en-IE"/>
          </a:p>
        </p:txBody>
      </p:sp>
    </p:spTree>
    <p:extLst>
      <p:ext uri="{BB962C8B-B14F-4D97-AF65-F5344CB8AC3E}">
        <p14:creationId xmlns:p14="http://schemas.microsoft.com/office/powerpoint/2010/main" val="3691206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ABA0A026-0C4D-4A97-8770-7974D1B415F7}" type="datetimeFigureOut">
              <a:rPr lang="en-IE" smtClean="0"/>
              <a:t>21/02/2024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BCCA1D7-4866-4216-9A1E-3F4EA0F4B04B}" type="slidenum">
              <a:rPr lang="en-IE" smtClean="0"/>
              <a:t>‹#›</a:t>
            </a:fld>
            <a:endParaRPr lang="en-IE"/>
          </a:p>
        </p:txBody>
      </p:sp>
    </p:spTree>
    <p:extLst>
      <p:ext uri="{BB962C8B-B14F-4D97-AF65-F5344CB8AC3E}">
        <p14:creationId xmlns:p14="http://schemas.microsoft.com/office/powerpoint/2010/main" val="3374839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ABA0A026-0C4D-4A97-8770-7974D1B415F7}" type="datetimeFigureOut">
              <a:rPr lang="en-IE" smtClean="0"/>
              <a:t>21/02/2024</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2BCCA1D7-4866-4216-9A1E-3F4EA0F4B04B}" type="slidenum">
              <a:rPr lang="en-IE" smtClean="0"/>
              <a:t>‹#›</a:t>
            </a:fld>
            <a:endParaRPr lang="en-IE"/>
          </a:p>
        </p:txBody>
      </p:sp>
    </p:spTree>
    <p:extLst>
      <p:ext uri="{BB962C8B-B14F-4D97-AF65-F5344CB8AC3E}">
        <p14:creationId xmlns:p14="http://schemas.microsoft.com/office/powerpoint/2010/main" val="4284852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ABA0A026-0C4D-4A97-8770-7974D1B415F7}" type="datetimeFigureOut">
              <a:rPr lang="en-IE" smtClean="0"/>
              <a:t>21/02/2024</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2BCCA1D7-4866-4216-9A1E-3F4EA0F4B04B}" type="slidenum">
              <a:rPr lang="en-IE" smtClean="0"/>
              <a:t>‹#›</a:t>
            </a:fld>
            <a:endParaRPr lang="en-IE"/>
          </a:p>
        </p:txBody>
      </p:sp>
    </p:spTree>
    <p:extLst>
      <p:ext uri="{BB962C8B-B14F-4D97-AF65-F5344CB8AC3E}">
        <p14:creationId xmlns:p14="http://schemas.microsoft.com/office/powerpoint/2010/main" val="1651657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A0A026-0C4D-4A97-8770-7974D1B415F7}" type="datetimeFigureOut">
              <a:rPr lang="en-IE" smtClean="0"/>
              <a:t>21/02/2024</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2BCCA1D7-4866-4216-9A1E-3F4EA0F4B04B}" type="slidenum">
              <a:rPr lang="en-IE" smtClean="0"/>
              <a:t>‹#›</a:t>
            </a:fld>
            <a:endParaRPr lang="en-IE"/>
          </a:p>
        </p:txBody>
      </p:sp>
    </p:spTree>
    <p:extLst>
      <p:ext uri="{BB962C8B-B14F-4D97-AF65-F5344CB8AC3E}">
        <p14:creationId xmlns:p14="http://schemas.microsoft.com/office/powerpoint/2010/main" val="688840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A0A026-0C4D-4A97-8770-7974D1B415F7}" type="datetimeFigureOut">
              <a:rPr lang="en-IE" smtClean="0"/>
              <a:t>21/02/2024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BCCA1D7-4866-4216-9A1E-3F4EA0F4B04B}" type="slidenum">
              <a:rPr lang="en-IE" smtClean="0"/>
              <a:t>‹#›</a:t>
            </a:fld>
            <a:endParaRPr lang="en-IE"/>
          </a:p>
        </p:txBody>
      </p:sp>
    </p:spTree>
    <p:extLst>
      <p:ext uri="{BB962C8B-B14F-4D97-AF65-F5344CB8AC3E}">
        <p14:creationId xmlns:p14="http://schemas.microsoft.com/office/powerpoint/2010/main" val="1556277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A0A026-0C4D-4A97-8770-7974D1B415F7}" type="datetimeFigureOut">
              <a:rPr lang="en-IE" smtClean="0"/>
              <a:t>21/02/2024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BCCA1D7-4866-4216-9A1E-3F4EA0F4B04B}" type="slidenum">
              <a:rPr lang="en-IE" smtClean="0"/>
              <a:t>‹#›</a:t>
            </a:fld>
            <a:endParaRPr lang="en-IE"/>
          </a:p>
        </p:txBody>
      </p:sp>
    </p:spTree>
    <p:extLst>
      <p:ext uri="{BB962C8B-B14F-4D97-AF65-F5344CB8AC3E}">
        <p14:creationId xmlns:p14="http://schemas.microsoft.com/office/powerpoint/2010/main" val="1188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A0A026-0C4D-4A97-8770-7974D1B415F7}" type="datetimeFigureOut">
              <a:rPr lang="en-IE" smtClean="0"/>
              <a:t>21/02/2024</a:t>
            </a:fld>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CCA1D7-4866-4216-9A1E-3F4EA0F4B04B}" type="slidenum">
              <a:rPr lang="en-IE" smtClean="0"/>
              <a:t>‹#›</a:t>
            </a:fld>
            <a:endParaRPr lang="en-IE"/>
          </a:p>
        </p:txBody>
      </p:sp>
    </p:spTree>
    <p:extLst>
      <p:ext uri="{BB962C8B-B14F-4D97-AF65-F5344CB8AC3E}">
        <p14:creationId xmlns:p14="http://schemas.microsoft.com/office/powerpoint/2010/main" val="4648650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E"/>
          </a:p>
        </p:txBody>
      </p:sp>
      <p:sp>
        <p:nvSpPr>
          <p:cNvPr id="3" name="Subtitle 2"/>
          <p:cNvSpPr>
            <a:spLocks noGrp="1"/>
          </p:cNvSpPr>
          <p:nvPr>
            <p:ph type="subTitle" idx="1"/>
          </p:nvPr>
        </p:nvSpPr>
        <p:spPr/>
        <p:txBody>
          <a:bodyPr/>
          <a:lstStyle/>
          <a:p>
            <a:endParaRPr lang="en-IE"/>
          </a:p>
        </p:txBody>
      </p:sp>
    </p:spTree>
    <p:extLst>
      <p:ext uri="{BB962C8B-B14F-4D97-AF65-F5344CB8AC3E}">
        <p14:creationId xmlns:p14="http://schemas.microsoft.com/office/powerpoint/2010/main" val="1671141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chemeClr val="accent6">
              <a:lumMod val="20000"/>
              <a:lumOff val="80000"/>
            </a:schemeClr>
          </a:solidFill>
          <a:ln w="57150">
            <a:solidFill>
              <a:srgbClr val="92D05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8" name="Text Box 2"/>
          <p:cNvSpPr txBox="1">
            <a:spLocks noChangeArrowheads="1"/>
          </p:cNvSpPr>
          <p:nvPr/>
        </p:nvSpPr>
        <p:spPr bwMode="auto">
          <a:xfrm>
            <a:off x="8387090" y="472967"/>
            <a:ext cx="3216330" cy="3139472"/>
          </a:xfrm>
          <a:prstGeom prst="ellipse">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800"/>
              </a:spcAft>
            </a:pPr>
            <a:r>
              <a:rPr lang="en-IE" sz="1100" dirty="0">
                <a:effectLst/>
                <a:latin typeface="Garamond" panose="02020404030301010803" pitchFamily="18" charset="0"/>
                <a:ea typeface="Calibri" panose="020F0502020204030204" pitchFamily="34" charset="0"/>
                <a:cs typeface="Times New Roman" panose="02020603050405020304" pitchFamily="18" charset="0"/>
              </a:rPr>
              <a:t>Insert picture of the employee quoted if desired</a:t>
            </a:r>
          </a:p>
        </p:txBody>
      </p:sp>
      <p:pic>
        <p:nvPicPr>
          <p:cNvPr id="9" name="Picture 8" descr="A group of people riding bicycles&#10;&#10;Description automatically generated"/>
          <p:cNvPicPr/>
          <p:nvPr/>
        </p:nvPicPr>
        <p:blipFill>
          <a:blip r:embed="rId2" cstate="print">
            <a:extLst>
              <a:ext uri="{28A0092B-C50C-407E-A947-70E740481C1C}">
                <a14:useLocalDpi xmlns:a14="http://schemas.microsoft.com/office/drawing/2010/main" val="0"/>
              </a:ext>
            </a:extLst>
          </a:blip>
          <a:stretch>
            <a:fillRect/>
          </a:stretch>
        </p:blipFill>
        <p:spPr>
          <a:xfrm>
            <a:off x="9313223" y="2483069"/>
            <a:ext cx="1364063" cy="945931"/>
          </a:xfrm>
          <a:prstGeom prst="rect">
            <a:avLst/>
          </a:prstGeom>
        </p:spPr>
      </p:pic>
      <p:sp>
        <p:nvSpPr>
          <p:cNvPr id="10" name="Text Box 2"/>
          <p:cNvSpPr txBox="1">
            <a:spLocks noChangeArrowheads="1"/>
          </p:cNvSpPr>
          <p:nvPr/>
        </p:nvSpPr>
        <p:spPr bwMode="auto">
          <a:xfrm>
            <a:off x="271134" y="766763"/>
            <a:ext cx="7844822" cy="5691352"/>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IE" sz="2400" dirty="0">
                <a:solidFill>
                  <a:srgbClr val="0D0D0D"/>
                </a:solidFill>
                <a:effectLst/>
                <a:latin typeface="Garamond" panose="02020404030301010803" pitchFamily="18" charset="0"/>
                <a:ea typeface="Calibri" panose="020F0502020204030204" pitchFamily="34" charset="0"/>
                <a:cs typeface="Times New Roman" panose="02020603050405020304" pitchFamily="18" charset="0"/>
              </a:rPr>
              <a:t>Ever since I started cycling to work, my life has changed in ways I never imagined. Not only do I feel healthier and more energetic, but my commute has become the highlight of my day. There's something liberating about cruising through the streets, feeling the wind in my hair and the sun, or sometimes rain, on my face. </a:t>
            </a:r>
            <a:r>
              <a:rPr lang="en-IE" sz="2400" b="1" dirty="0">
                <a:solidFill>
                  <a:srgbClr val="0D0D0D"/>
                </a:solidFill>
                <a:effectLst/>
                <a:latin typeface="Garamond" panose="02020404030301010803" pitchFamily="18" charset="0"/>
                <a:ea typeface="Calibri" panose="020F0502020204030204" pitchFamily="34" charset="0"/>
                <a:cs typeface="Times New Roman" panose="02020603050405020304" pitchFamily="18" charset="0"/>
              </a:rPr>
              <a:t>Once you experience the joy of cycling to work, you'll wonder why you ever sat in traffic jams or squeezed onto crowded buses. </a:t>
            </a:r>
            <a:r>
              <a:rPr lang="en-IE" sz="2400" dirty="0">
                <a:solidFill>
                  <a:srgbClr val="0D0D0D"/>
                </a:solidFill>
                <a:effectLst/>
                <a:latin typeface="Garamond" panose="02020404030301010803" pitchFamily="18" charset="0"/>
                <a:ea typeface="Calibri" panose="020F0502020204030204" pitchFamily="34" charset="0"/>
                <a:cs typeface="Times New Roman" panose="02020603050405020304" pitchFamily="18" charset="0"/>
              </a:rPr>
              <a:t>And the best part? I'm getting a great workout without even realising! Cycling has shaved precious minutes off my commute, meaning</a:t>
            </a:r>
            <a:r>
              <a:rPr lang="en-IE" sz="2400" b="1" dirty="0">
                <a:solidFill>
                  <a:srgbClr val="0D0D0D"/>
                </a:solidFill>
                <a:effectLst/>
                <a:latin typeface="Garamond" panose="02020404030301010803" pitchFamily="18" charset="0"/>
                <a:ea typeface="Calibri" panose="020F0502020204030204" pitchFamily="34" charset="0"/>
                <a:cs typeface="Times New Roman" panose="02020603050405020304" pitchFamily="18" charset="0"/>
              </a:rPr>
              <a:t> I arrive at work feeling invigorated and ready to tackle the day ahead</a:t>
            </a:r>
            <a:r>
              <a:rPr lang="en-IE" sz="2400" dirty="0">
                <a:solidFill>
                  <a:srgbClr val="0D0D0D"/>
                </a:solidFill>
                <a:effectLst/>
                <a:latin typeface="Garamond" panose="02020404030301010803" pitchFamily="18" charset="0"/>
                <a:ea typeface="Calibri" panose="020F0502020204030204" pitchFamily="34" charset="0"/>
                <a:cs typeface="Times New Roman" panose="02020603050405020304" pitchFamily="18" charset="0"/>
              </a:rPr>
              <a:t>. </a:t>
            </a:r>
            <a:endParaRPr lang="en-IE" sz="2400" dirty="0" smtClean="0">
              <a:solidFill>
                <a:srgbClr val="0D0D0D"/>
              </a:solidFill>
              <a:effectLst/>
              <a:latin typeface="Garamond" panose="02020404030301010803" pitchFamily="18" charset="0"/>
              <a:ea typeface="Calibri" panose="020F0502020204030204" pitchFamily="34" charset="0"/>
              <a:cs typeface="Times New Roman" panose="02020603050405020304" pitchFamily="18" charset="0"/>
            </a:endParaRPr>
          </a:p>
          <a:p>
            <a:pPr>
              <a:lnSpc>
                <a:spcPct val="107000"/>
              </a:lnSpc>
              <a:spcAft>
                <a:spcPts val="800"/>
              </a:spcAft>
            </a:pPr>
            <a:endParaRPr lang="en-IE" sz="2400" dirty="0">
              <a:effectLst/>
              <a:latin typeface="Garamond" panose="02020404030301010803" pitchFamily="18" charset="0"/>
              <a:ea typeface="Calibri" panose="020F0502020204030204" pitchFamily="34" charset="0"/>
              <a:cs typeface="Times New Roman" panose="02020603050405020304" pitchFamily="18" charset="0"/>
            </a:endParaRPr>
          </a:p>
          <a:p>
            <a:pPr>
              <a:lnSpc>
                <a:spcPct val="107000"/>
              </a:lnSpc>
              <a:spcAft>
                <a:spcPts val="800"/>
              </a:spcAft>
            </a:pPr>
            <a:r>
              <a:rPr lang="en-IE" sz="3200" dirty="0">
                <a:solidFill>
                  <a:srgbClr val="040C28"/>
                </a:solidFill>
                <a:effectLst/>
                <a:latin typeface="Garamond" panose="02020404030301010803" pitchFamily="18" charset="0"/>
                <a:ea typeface="Calibri" panose="020F0502020204030204" pitchFamily="34" charset="0"/>
                <a:cs typeface="Arial" panose="020B0604020202020204" pitchFamily="34" charset="0"/>
              </a:rPr>
              <a:t>~ Sally </a:t>
            </a:r>
            <a:r>
              <a:rPr lang="en-IE" sz="3200" dirty="0" err="1">
                <a:solidFill>
                  <a:srgbClr val="040C28"/>
                </a:solidFill>
                <a:effectLst/>
                <a:latin typeface="Garamond" panose="02020404030301010803" pitchFamily="18" charset="0"/>
                <a:ea typeface="Calibri" panose="020F0502020204030204" pitchFamily="34" charset="0"/>
                <a:cs typeface="Arial" panose="020B0604020202020204" pitchFamily="34" charset="0"/>
              </a:rPr>
              <a:t>Kierans</a:t>
            </a:r>
            <a:r>
              <a:rPr lang="en-IE" sz="3200" dirty="0">
                <a:solidFill>
                  <a:srgbClr val="040C28"/>
                </a:solidFill>
                <a:effectLst/>
                <a:latin typeface="Garamond" panose="02020404030301010803" pitchFamily="18" charset="0"/>
                <a:ea typeface="Calibri" panose="020F0502020204030204" pitchFamily="34" charset="0"/>
                <a:cs typeface="Arial" panose="020B0604020202020204" pitchFamily="34" charset="0"/>
              </a:rPr>
              <a:t>, Programme Manager</a:t>
            </a:r>
            <a:endParaRPr lang="en-IE" sz="2400" dirty="0">
              <a:effectLst/>
              <a:latin typeface="Garamond" panose="020204040303010108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708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chemeClr val="accent6">
              <a:lumMod val="20000"/>
              <a:lumOff val="80000"/>
            </a:schemeClr>
          </a:solidFill>
          <a:ln w="57150">
            <a:solidFill>
              <a:srgbClr val="92D05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8" name="Text Box 2"/>
          <p:cNvSpPr txBox="1">
            <a:spLocks noChangeArrowheads="1"/>
          </p:cNvSpPr>
          <p:nvPr/>
        </p:nvSpPr>
        <p:spPr bwMode="auto">
          <a:xfrm>
            <a:off x="204869" y="2920561"/>
            <a:ext cx="3216330" cy="3139472"/>
          </a:xfrm>
          <a:prstGeom prst="ellipse">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800"/>
              </a:spcAft>
            </a:pPr>
            <a:r>
              <a:rPr lang="en-IE" sz="1100" dirty="0">
                <a:effectLst/>
                <a:latin typeface="Garamond" panose="02020404030301010803" pitchFamily="18" charset="0"/>
                <a:ea typeface="Calibri" panose="020F0502020204030204" pitchFamily="34" charset="0"/>
                <a:cs typeface="Times New Roman" panose="02020603050405020304" pitchFamily="18" charset="0"/>
              </a:rPr>
              <a:t>Insert picture of the employee quoted if desired</a:t>
            </a:r>
          </a:p>
        </p:txBody>
      </p:sp>
      <p:pic>
        <p:nvPicPr>
          <p:cNvPr id="9" name="Picture 8" descr="A group of people riding bicycles&#10;&#10;Description automatically generated"/>
          <p:cNvPicPr/>
          <p:nvPr/>
        </p:nvPicPr>
        <p:blipFill>
          <a:blip r:embed="rId2" cstate="print">
            <a:extLst>
              <a:ext uri="{28A0092B-C50C-407E-A947-70E740481C1C}">
                <a14:useLocalDpi xmlns:a14="http://schemas.microsoft.com/office/drawing/2010/main" val="0"/>
              </a:ext>
            </a:extLst>
          </a:blip>
          <a:stretch>
            <a:fillRect/>
          </a:stretch>
        </p:blipFill>
        <p:spPr>
          <a:xfrm>
            <a:off x="1131003" y="4837139"/>
            <a:ext cx="1364063" cy="945931"/>
          </a:xfrm>
          <a:prstGeom prst="rect">
            <a:avLst/>
          </a:prstGeom>
        </p:spPr>
      </p:pic>
      <p:sp>
        <p:nvSpPr>
          <p:cNvPr id="10" name="Text Box 2"/>
          <p:cNvSpPr txBox="1">
            <a:spLocks noChangeArrowheads="1"/>
          </p:cNvSpPr>
          <p:nvPr/>
        </p:nvSpPr>
        <p:spPr bwMode="auto">
          <a:xfrm>
            <a:off x="3626068" y="3039869"/>
            <a:ext cx="8115955" cy="3273481"/>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IE" dirty="0">
                <a:solidFill>
                  <a:srgbClr val="0D0D0D"/>
                </a:solidFill>
                <a:effectLst/>
                <a:latin typeface="Garamond" panose="02020404030301010803" pitchFamily="18" charset="0"/>
                <a:ea typeface="Calibri" panose="020F0502020204030204" pitchFamily="34" charset="0"/>
                <a:cs typeface="Times New Roman" panose="02020603050405020304" pitchFamily="18" charset="0"/>
              </a:rPr>
              <a:t>Ever since I started cycling to work, my life has changed in ways I never imagined. Not only do I feel healthier and more energetic, but my commute has become the highlight of my day. There's something liberating about cruising through the streets, feeling the wind in my hair and the sun, or sometimes rain, on my face. Once you experience the joy of cycling to work, you'll wonder why you ever sat in traffic jams or squeezed onto crowded buses. And the best part? I'm getting a great workout without even realising! Cycling has shaved precious minutes off my commute, meaning I arrive at work feeling invigorated and ready to tackle the day ahead. </a:t>
            </a:r>
            <a:endParaRPr lang="en-IE" dirty="0" smtClean="0">
              <a:solidFill>
                <a:srgbClr val="0D0D0D"/>
              </a:solidFill>
              <a:effectLst/>
              <a:latin typeface="Garamond" panose="02020404030301010803" pitchFamily="18" charset="0"/>
              <a:ea typeface="Calibri" panose="020F0502020204030204" pitchFamily="34" charset="0"/>
              <a:cs typeface="Times New Roman" panose="02020603050405020304" pitchFamily="18" charset="0"/>
            </a:endParaRPr>
          </a:p>
          <a:p>
            <a:pPr>
              <a:lnSpc>
                <a:spcPct val="107000"/>
              </a:lnSpc>
              <a:spcAft>
                <a:spcPts val="800"/>
              </a:spcAft>
            </a:pPr>
            <a:endParaRPr lang="en-IE" dirty="0">
              <a:effectLst/>
              <a:latin typeface="Garamond" panose="02020404030301010803" pitchFamily="18" charset="0"/>
              <a:ea typeface="Calibri" panose="020F0502020204030204" pitchFamily="34" charset="0"/>
              <a:cs typeface="Times New Roman" panose="02020603050405020304" pitchFamily="18" charset="0"/>
            </a:endParaRPr>
          </a:p>
          <a:p>
            <a:pPr>
              <a:lnSpc>
                <a:spcPct val="107000"/>
              </a:lnSpc>
              <a:spcAft>
                <a:spcPts val="800"/>
              </a:spcAft>
            </a:pPr>
            <a:r>
              <a:rPr lang="en-IE" sz="2400" dirty="0">
                <a:solidFill>
                  <a:srgbClr val="040C28"/>
                </a:solidFill>
                <a:effectLst/>
                <a:latin typeface="Garamond" panose="02020404030301010803" pitchFamily="18" charset="0"/>
                <a:ea typeface="Calibri" panose="020F0502020204030204" pitchFamily="34" charset="0"/>
                <a:cs typeface="Arial" panose="020B0604020202020204" pitchFamily="34" charset="0"/>
              </a:rPr>
              <a:t>~ Sally </a:t>
            </a:r>
            <a:r>
              <a:rPr lang="en-IE" sz="2400" dirty="0" err="1">
                <a:solidFill>
                  <a:srgbClr val="040C28"/>
                </a:solidFill>
                <a:effectLst/>
                <a:latin typeface="Garamond" panose="02020404030301010803" pitchFamily="18" charset="0"/>
                <a:ea typeface="Calibri" panose="020F0502020204030204" pitchFamily="34" charset="0"/>
                <a:cs typeface="Arial" panose="020B0604020202020204" pitchFamily="34" charset="0"/>
              </a:rPr>
              <a:t>Kierans</a:t>
            </a:r>
            <a:r>
              <a:rPr lang="en-IE" sz="2400" dirty="0">
                <a:solidFill>
                  <a:srgbClr val="040C28"/>
                </a:solidFill>
                <a:effectLst/>
                <a:latin typeface="Garamond" panose="02020404030301010803" pitchFamily="18" charset="0"/>
                <a:ea typeface="Calibri" panose="020F0502020204030204" pitchFamily="34" charset="0"/>
                <a:cs typeface="Arial" panose="020B0604020202020204" pitchFamily="34" charset="0"/>
              </a:rPr>
              <a:t>, Programme Manager</a:t>
            </a:r>
            <a:endParaRPr lang="en-IE" dirty="0">
              <a:effectLst/>
              <a:latin typeface="Garamond" panose="02020404030301010803" pitchFamily="18" charset="0"/>
              <a:ea typeface="Calibri" panose="020F0502020204030204" pitchFamily="34" charset="0"/>
              <a:cs typeface="Times New Roman" panose="02020603050405020304" pitchFamily="18" charset="0"/>
            </a:endParaRPr>
          </a:p>
        </p:txBody>
      </p:sp>
      <p:sp>
        <p:nvSpPr>
          <p:cNvPr id="6" name="Flowchart: Alternate Process 5"/>
          <p:cNvSpPr/>
          <p:nvPr/>
        </p:nvSpPr>
        <p:spPr>
          <a:xfrm>
            <a:off x="1939158" y="440866"/>
            <a:ext cx="8087711" cy="2114550"/>
          </a:xfrm>
          <a:prstGeom prst="flowChartAlternateProcess">
            <a:avLst/>
          </a:prstGeom>
          <a:noFill/>
          <a:ln w="38100">
            <a:solidFill>
              <a:srgbClr val="92D05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12" name="Text Box 2"/>
          <p:cNvSpPr txBox="1">
            <a:spLocks noChangeArrowheads="1"/>
          </p:cNvSpPr>
          <p:nvPr/>
        </p:nvSpPr>
        <p:spPr bwMode="auto">
          <a:xfrm>
            <a:off x="3626068" y="759954"/>
            <a:ext cx="4840015" cy="1476375"/>
          </a:xfrm>
          <a:prstGeom prst="rect">
            <a:avLst/>
          </a:prstGeom>
          <a:noFill/>
          <a:ln w="9525">
            <a:noFill/>
            <a:miter lim="800000"/>
            <a:headEnd/>
            <a:tailEnd/>
          </a:ln>
        </p:spPr>
        <p:txBody>
          <a:bodyPr rot="0" vert="horz" wrap="square" lIns="91440" tIns="45720" rIns="91440" bIns="45720" anchor="t" anchorCtr="0">
            <a:noAutofit/>
          </a:bodyPr>
          <a:lstStyle/>
          <a:p>
            <a:pPr algn="ctr">
              <a:lnSpc>
                <a:spcPct val="107000"/>
              </a:lnSpc>
              <a:spcAft>
                <a:spcPts val="800"/>
              </a:spcAft>
            </a:pPr>
            <a:r>
              <a:rPr lang="en-IE" sz="2400" b="1" dirty="0" smtClean="0">
                <a:solidFill>
                  <a:srgbClr val="0D0D0D"/>
                </a:solidFill>
                <a:effectLst/>
                <a:latin typeface="Garamond" panose="02020404030301010803" pitchFamily="18" charset="0"/>
                <a:ea typeface="Calibri" panose="020F0502020204030204" pitchFamily="34" charset="0"/>
                <a:cs typeface="Times New Roman" panose="02020603050405020304" pitchFamily="18" charset="0"/>
              </a:rPr>
              <a:t>Not only do I feel healthier and more energetic, but my commute has become the highlight of my day</a:t>
            </a:r>
            <a:endParaRPr lang="en-IE" sz="1200" b="1" dirty="0">
              <a:effectLst/>
              <a:latin typeface="Garamond" panose="02020404030301010803" pitchFamily="18" charset="0"/>
              <a:ea typeface="Calibri" panose="020F0502020204030204" pitchFamily="34" charset="0"/>
              <a:cs typeface="Times New Roman" panose="02020603050405020304" pitchFamily="18" charset="0"/>
            </a:endParaRPr>
          </a:p>
        </p:txBody>
      </p:sp>
      <p:sp>
        <p:nvSpPr>
          <p:cNvPr id="3" name="TextBox 2"/>
          <p:cNvSpPr txBox="1"/>
          <p:nvPr/>
        </p:nvSpPr>
        <p:spPr>
          <a:xfrm>
            <a:off x="2695986" y="440866"/>
            <a:ext cx="725213" cy="1446550"/>
          </a:xfrm>
          <a:prstGeom prst="rect">
            <a:avLst/>
          </a:prstGeom>
          <a:noFill/>
        </p:spPr>
        <p:txBody>
          <a:bodyPr wrap="square" rtlCol="0">
            <a:spAutoFit/>
          </a:bodyPr>
          <a:lstStyle/>
          <a:p>
            <a:r>
              <a:rPr lang="en-IE" sz="8800" b="1" dirty="0" smtClean="0">
                <a:latin typeface="Garamond" panose="02020404030301010803" pitchFamily="18" charset="0"/>
              </a:rPr>
              <a:t>“</a:t>
            </a:r>
            <a:endParaRPr lang="en-IE" sz="8800" b="1" dirty="0">
              <a:latin typeface="Garamond" panose="02020404030301010803" pitchFamily="18" charset="0"/>
            </a:endParaRPr>
          </a:p>
        </p:txBody>
      </p:sp>
      <p:sp>
        <p:nvSpPr>
          <p:cNvPr id="13" name="TextBox 12"/>
          <p:cNvSpPr txBox="1"/>
          <p:nvPr/>
        </p:nvSpPr>
        <p:spPr>
          <a:xfrm>
            <a:off x="8823435" y="1291439"/>
            <a:ext cx="725213" cy="1446550"/>
          </a:xfrm>
          <a:prstGeom prst="rect">
            <a:avLst/>
          </a:prstGeom>
          <a:noFill/>
        </p:spPr>
        <p:txBody>
          <a:bodyPr wrap="square" rtlCol="0">
            <a:spAutoFit/>
          </a:bodyPr>
          <a:lstStyle/>
          <a:p>
            <a:r>
              <a:rPr lang="en-IE" sz="8800" b="1" dirty="0" smtClean="0">
                <a:latin typeface="Garamond" panose="02020404030301010803" pitchFamily="18" charset="0"/>
              </a:rPr>
              <a:t>”</a:t>
            </a:r>
            <a:endParaRPr lang="en-IE" sz="8800" b="1" dirty="0">
              <a:latin typeface="Garamond" panose="02020404030301010803" pitchFamily="18" charset="0"/>
            </a:endParaRPr>
          </a:p>
        </p:txBody>
      </p:sp>
    </p:spTree>
    <p:extLst>
      <p:ext uri="{BB962C8B-B14F-4D97-AF65-F5344CB8AC3E}">
        <p14:creationId xmlns:p14="http://schemas.microsoft.com/office/powerpoint/2010/main" val="23941662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308</Words>
  <Application>Microsoft Office PowerPoint</Application>
  <PresentationFormat>Widescreen</PresentationFormat>
  <Paragraphs>11</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Garamond</vt:lpstr>
      <vt:lpstr>Times New Roman</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Wogan</dc:creator>
  <cp:lastModifiedBy>Rebecca Wogan</cp:lastModifiedBy>
  <cp:revision>5</cp:revision>
  <dcterms:created xsi:type="dcterms:W3CDTF">2024-02-21T11:47:59Z</dcterms:created>
  <dcterms:modified xsi:type="dcterms:W3CDTF">2024-02-21T13:00:24Z</dcterms:modified>
</cp:coreProperties>
</file>