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8FE"/>
    <a:srgbClr val="E2D9FD"/>
    <a:srgbClr val="EDD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7" d="100"/>
          <a:sy n="77"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04/04/2024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05304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04/04/2024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26401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04/04/2024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412794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BA0A026-0C4D-4A97-8770-7974D1B415F7}" type="datetimeFigureOut">
              <a:rPr lang="en-IE" smtClean="0"/>
              <a:t>04/04/2024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27661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A0A026-0C4D-4A97-8770-7974D1B415F7}" type="datetimeFigureOut">
              <a:rPr lang="en-IE" smtClean="0"/>
              <a:t>04/04/2024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69120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BA0A026-0C4D-4A97-8770-7974D1B415F7}" type="datetimeFigureOut">
              <a:rPr lang="en-IE" smtClean="0"/>
              <a:t>04/04/2024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337483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BA0A026-0C4D-4A97-8770-7974D1B415F7}" type="datetimeFigureOut">
              <a:rPr lang="en-IE" smtClean="0"/>
              <a:t>04/04/2024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428485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BA0A026-0C4D-4A97-8770-7974D1B415F7}" type="datetimeFigureOut">
              <a:rPr lang="en-IE" smtClean="0"/>
              <a:t>04/04/2024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65165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0A026-0C4D-4A97-8770-7974D1B415F7}" type="datetimeFigureOut">
              <a:rPr lang="en-IE" smtClean="0"/>
              <a:t>04/04/2024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68884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A0A026-0C4D-4A97-8770-7974D1B415F7}" type="datetimeFigureOut">
              <a:rPr lang="en-IE" smtClean="0"/>
              <a:t>04/04/2024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55627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A0A026-0C4D-4A97-8770-7974D1B415F7}" type="datetimeFigureOut">
              <a:rPr lang="en-IE" smtClean="0"/>
              <a:t>04/04/2024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BCCA1D7-4866-4216-9A1E-3F4EA0F4B04B}" type="slidenum">
              <a:rPr lang="en-IE" smtClean="0"/>
              <a:t>‹#›</a:t>
            </a:fld>
            <a:endParaRPr lang="en-IE"/>
          </a:p>
        </p:txBody>
      </p:sp>
    </p:spTree>
    <p:extLst>
      <p:ext uri="{BB962C8B-B14F-4D97-AF65-F5344CB8AC3E}">
        <p14:creationId xmlns:p14="http://schemas.microsoft.com/office/powerpoint/2010/main" val="118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0A026-0C4D-4A97-8770-7974D1B415F7}" type="datetimeFigureOut">
              <a:rPr lang="en-IE" smtClean="0"/>
              <a:t>04/04/2024</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CA1D7-4866-4216-9A1E-3F4EA0F4B04B}" type="slidenum">
              <a:rPr lang="en-IE" smtClean="0"/>
              <a:t>‹#›</a:t>
            </a:fld>
            <a:endParaRPr lang="en-IE"/>
          </a:p>
        </p:txBody>
      </p:sp>
    </p:spTree>
    <p:extLst>
      <p:ext uri="{BB962C8B-B14F-4D97-AF65-F5344CB8AC3E}">
        <p14:creationId xmlns:p14="http://schemas.microsoft.com/office/powerpoint/2010/main" val="46486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6">
              <a:lumMod val="20000"/>
              <a:lumOff val="80000"/>
            </a:schemeClr>
          </a:solidFill>
          <a:ln w="571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8" name="Text Box 2"/>
          <p:cNvSpPr txBox="1">
            <a:spLocks noChangeArrowheads="1"/>
          </p:cNvSpPr>
          <p:nvPr/>
        </p:nvSpPr>
        <p:spPr bwMode="auto">
          <a:xfrm>
            <a:off x="8387090" y="472967"/>
            <a:ext cx="3216330" cy="3139472"/>
          </a:xfrm>
          <a:prstGeom prst="ellipse">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1100" dirty="0">
                <a:effectLst/>
                <a:latin typeface="Garamond" panose="02020404030301010803" pitchFamily="18" charset="0"/>
                <a:ea typeface="Calibri" panose="020F0502020204030204" pitchFamily="34" charset="0"/>
                <a:cs typeface="Times New Roman" panose="02020603050405020304" pitchFamily="18" charset="0"/>
              </a:rPr>
              <a:t>Insert picture of </a:t>
            </a:r>
            <a:r>
              <a:rPr lang="en-IE" sz="1100" dirty="0" smtClean="0">
                <a:latin typeface="Garamond" panose="02020404030301010803" pitchFamily="18" charset="0"/>
                <a:ea typeface="Calibri" panose="020F0502020204030204" pitchFamily="34" charset="0"/>
                <a:cs typeface="Times New Roman" panose="02020603050405020304" pitchFamily="18" charset="0"/>
              </a:rPr>
              <a:t>you </a:t>
            </a:r>
            <a:r>
              <a:rPr lang="en-IE" sz="1100" dirty="0" smtClean="0">
                <a:effectLst/>
                <a:latin typeface="Garamond" panose="02020404030301010803" pitchFamily="18" charset="0"/>
                <a:ea typeface="Calibri" panose="020F0502020204030204" pitchFamily="34" charset="0"/>
                <a:cs typeface="Times New Roman" panose="02020603050405020304" pitchFamily="18" charset="0"/>
              </a:rPr>
              <a:t>quoted </a:t>
            </a:r>
            <a:r>
              <a:rPr lang="en-IE" sz="1100" dirty="0">
                <a:effectLst/>
                <a:latin typeface="Garamond" panose="02020404030301010803" pitchFamily="18" charset="0"/>
                <a:ea typeface="Calibri" panose="020F0502020204030204" pitchFamily="34" charset="0"/>
                <a:cs typeface="Times New Roman" panose="02020603050405020304" pitchFamily="18" charset="0"/>
              </a:rPr>
              <a:t>if desired</a:t>
            </a:r>
          </a:p>
        </p:txBody>
      </p:sp>
      <p:pic>
        <p:nvPicPr>
          <p:cNvPr id="9" name="Picture 8" descr="A group of people riding bicycles&#10;&#10;Description automatically generated"/>
          <p:cNvPicPr/>
          <p:nvPr/>
        </p:nvPicPr>
        <p:blipFill>
          <a:blip r:embed="rId2" cstate="print">
            <a:extLst>
              <a:ext uri="{28A0092B-C50C-407E-A947-70E740481C1C}">
                <a14:useLocalDpi xmlns:a14="http://schemas.microsoft.com/office/drawing/2010/main" val="0"/>
              </a:ext>
            </a:extLst>
          </a:blip>
          <a:stretch>
            <a:fillRect/>
          </a:stretch>
        </p:blipFill>
        <p:spPr>
          <a:xfrm>
            <a:off x="9313223" y="2483069"/>
            <a:ext cx="1364063" cy="945931"/>
          </a:xfrm>
          <a:prstGeom prst="rect">
            <a:avLst/>
          </a:prstGeom>
        </p:spPr>
      </p:pic>
      <p:sp>
        <p:nvSpPr>
          <p:cNvPr id="10" name="Text Box 2"/>
          <p:cNvSpPr txBox="1">
            <a:spLocks noChangeArrowheads="1"/>
          </p:cNvSpPr>
          <p:nvPr/>
        </p:nvSpPr>
        <p:spPr bwMode="auto">
          <a:xfrm>
            <a:off x="271134" y="766763"/>
            <a:ext cx="7844822" cy="569135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Ever since I started cycling to work, my life has changed in ways I never imagined. Not only do I feel healthier and more energetic, but my commute has become the highlight of my day. There's something liberating about cruising through the streets, feeling the wind in my hair and the sun, or sometimes rain, on my face. </a:t>
            </a:r>
            <a:r>
              <a:rPr lang="en-IE" sz="2400" b="1"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Once you experience the joy of cycling to work, you'll wonder why you ever sat in traffic jams or squeezed onto crowded buses. </a:t>
            </a: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And the best part? I'm getting a great workout without even realising! Cycling has shaved precious minutes off my commute, meaning</a:t>
            </a:r>
            <a:r>
              <a:rPr lang="en-IE" sz="2400" b="1"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 I arrive at work feeling invigorated and ready to tackle the day ahead</a:t>
            </a:r>
            <a:r>
              <a:rPr lang="en-IE" sz="2400"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 </a:t>
            </a:r>
            <a:endParaRPr lang="en-IE" sz="2400"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E" sz="24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32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a:t>
            </a:r>
            <a:r>
              <a:rPr lang="en-IE" sz="3200" dirty="0" smtClean="0">
                <a:solidFill>
                  <a:srgbClr val="040C28"/>
                </a:solidFill>
                <a:effectLst/>
                <a:latin typeface="Garamond" panose="02020404030301010803" pitchFamily="18" charset="0"/>
                <a:ea typeface="Calibri" panose="020F0502020204030204" pitchFamily="34" charset="0"/>
                <a:cs typeface="Arial" panose="020B0604020202020204" pitchFamily="34" charset="0"/>
              </a:rPr>
              <a:t>[Your Name], [Your Title]</a:t>
            </a:r>
            <a:endParaRPr lang="en-IE" sz="24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70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6">
              <a:lumMod val="20000"/>
              <a:lumOff val="80000"/>
            </a:schemeClr>
          </a:solidFill>
          <a:ln w="5715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8" name="Text Box 2"/>
          <p:cNvSpPr txBox="1">
            <a:spLocks noChangeArrowheads="1"/>
          </p:cNvSpPr>
          <p:nvPr/>
        </p:nvSpPr>
        <p:spPr bwMode="auto">
          <a:xfrm>
            <a:off x="204869" y="2920561"/>
            <a:ext cx="3216330" cy="3139472"/>
          </a:xfrm>
          <a:prstGeom prst="ellipse">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1100" dirty="0">
                <a:effectLst/>
                <a:latin typeface="Garamond" panose="02020404030301010803" pitchFamily="18" charset="0"/>
                <a:ea typeface="Calibri" panose="020F0502020204030204" pitchFamily="34" charset="0"/>
                <a:cs typeface="Times New Roman" panose="02020603050405020304" pitchFamily="18" charset="0"/>
              </a:rPr>
              <a:t>Insert picture of </a:t>
            </a:r>
            <a:r>
              <a:rPr lang="en-IE" sz="1100" dirty="0" smtClean="0">
                <a:effectLst/>
                <a:latin typeface="Garamond" panose="02020404030301010803" pitchFamily="18" charset="0"/>
                <a:ea typeface="Calibri" panose="020F0502020204030204" pitchFamily="34" charset="0"/>
                <a:cs typeface="Times New Roman" panose="02020603050405020304" pitchFamily="18" charset="0"/>
              </a:rPr>
              <a:t>you </a:t>
            </a:r>
            <a:r>
              <a:rPr lang="en-IE" sz="1100" dirty="0" smtClean="0">
                <a:latin typeface="Garamond" panose="02020404030301010803" pitchFamily="18" charset="0"/>
                <a:ea typeface="Calibri" panose="020F0502020204030204" pitchFamily="34" charset="0"/>
                <a:cs typeface="Times New Roman" panose="02020603050405020304" pitchFamily="18" charset="0"/>
              </a:rPr>
              <a:t>quoted </a:t>
            </a:r>
            <a:r>
              <a:rPr lang="en-IE" sz="1100" dirty="0" smtClean="0">
                <a:effectLst/>
                <a:latin typeface="Garamond" panose="02020404030301010803" pitchFamily="18" charset="0"/>
                <a:ea typeface="Calibri" panose="020F0502020204030204" pitchFamily="34" charset="0"/>
                <a:cs typeface="Times New Roman" panose="02020603050405020304" pitchFamily="18" charset="0"/>
              </a:rPr>
              <a:t>if </a:t>
            </a:r>
            <a:r>
              <a:rPr lang="en-IE" sz="1100" dirty="0">
                <a:effectLst/>
                <a:latin typeface="Garamond" panose="02020404030301010803" pitchFamily="18" charset="0"/>
                <a:ea typeface="Calibri" panose="020F0502020204030204" pitchFamily="34" charset="0"/>
                <a:cs typeface="Times New Roman" panose="02020603050405020304" pitchFamily="18" charset="0"/>
              </a:rPr>
              <a:t>desired</a:t>
            </a:r>
          </a:p>
        </p:txBody>
      </p:sp>
      <p:pic>
        <p:nvPicPr>
          <p:cNvPr id="9" name="Picture 8" descr="A group of people riding bicycles&#10;&#10;Description automatically generated"/>
          <p:cNvPicPr/>
          <p:nvPr/>
        </p:nvPicPr>
        <p:blipFill>
          <a:blip r:embed="rId2" cstate="print">
            <a:extLst>
              <a:ext uri="{28A0092B-C50C-407E-A947-70E740481C1C}">
                <a14:useLocalDpi xmlns:a14="http://schemas.microsoft.com/office/drawing/2010/main" val="0"/>
              </a:ext>
            </a:extLst>
          </a:blip>
          <a:stretch>
            <a:fillRect/>
          </a:stretch>
        </p:blipFill>
        <p:spPr>
          <a:xfrm>
            <a:off x="1131003" y="4837139"/>
            <a:ext cx="1364063" cy="945931"/>
          </a:xfrm>
          <a:prstGeom prst="rect">
            <a:avLst/>
          </a:prstGeom>
        </p:spPr>
      </p:pic>
      <p:sp>
        <p:nvSpPr>
          <p:cNvPr id="10" name="Text Box 2"/>
          <p:cNvSpPr txBox="1">
            <a:spLocks noChangeArrowheads="1"/>
          </p:cNvSpPr>
          <p:nvPr/>
        </p:nvSpPr>
        <p:spPr bwMode="auto">
          <a:xfrm>
            <a:off x="3626068" y="3039869"/>
            <a:ext cx="8115955" cy="3273481"/>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IE" dirty="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Ever since I started cycling to work, my life has changed in ways I never imagined. Not only do I feel healthier and more energetic, but my commute has become the highlight of my day. There's something liberating about cruising through the streets, feeling the wind in my hair and the sun, or sometimes rain, on my face. Once you experience the joy of cycling to work, you'll wonder why you ever sat in traffic jams or squeezed onto crowded buses. And the best part? I'm getting a great workout without even realising! Cycling has shaved precious minutes off my commute, meaning I arrive at work feeling invigorated and ready to tackle the day ahead. </a:t>
            </a:r>
            <a:endParaRPr lang="en-IE"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E"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r>
              <a:rPr lang="en-IE" sz="2400" dirty="0">
                <a:solidFill>
                  <a:srgbClr val="040C28"/>
                </a:solidFill>
                <a:effectLst/>
                <a:latin typeface="Garamond" panose="02020404030301010803" pitchFamily="18" charset="0"/>
                <a:ea typeface="Calibri" panose="020F0502020204030204" pitchFamily="34" charset="0"/>
                <a:cs typeface="Arial" panose="020B0604020202020204" pitchFamily="34" charset="0"/>
              </a:rPr>
              <a:t>~ </a:t>
            </a:r>
            <a:r>
              <a:rPr lang="en-IE" sz="2400" dirty="0" smtClean="0">
                <a:solidFill>
                  <a:srgbClr val="040C28"/>
                </a:solidFill>
                <a:effectLst/>
                <a:latin typeface="Garamond" panose="02020404030301010803" pitchFamily="18" charset="0"/>
                <a:ea typeface="Calibri" panose="020F0502020204030204" pitchFamily="34" charset="0"/>
                <a:cs typeface="Arial" panose="020B0604020202020204" pitchFamily="34" charset="0"/>
              </a:rPr>
              <a:t>[Your Name], [Your Title]</a:t>
            </a:r>
            <a:endParaRPr lang="en-IE"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6" name="Flowchart: Alternate Process 5"/>
          <p:cNvSpPr/>
          <p:nvPr/>
        </p:nvSpPr>
        <p:spPr>
          <a:xfrm>
            <a:off x="1939158" y="440866"/>
            <a:ext cx="8087711" cy="2114550"/>
          </a:xfrm>
          <a:prstGeom prst="flowChartAlternateProcess">
            <a:avLst/>
          </a:prstGeom>
          <a:noFill/>
          <a:ln w="38100">
            <a:solidFill>
              <a:srgbClr val="92D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12" name="Text Box 2"/>
          <p:cNvSpPr txBox="1">
            <a:spLocks noChangeArrowheads="1"/>
          </p:cNvSpPr>
          <p:nvPr/>
        </p:nvSpPr>
        <p:spPr bwMode="auto">
          <a:xfrm>
            <a:off x="3626068" y="759954"/>
            <a:ext cx="4840015" cy="147637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E" sz="2400" b="1" dirty="0" smtClean="0">
                <a:solidFill>
                  <a:srgbClr val="0D0D0D"/>
                </a:solidFill>
                <a:effectLst/>
                <a:latin typeface="Garamond" panose="02020404030301010803" pitchFamily="18" charset="0"/>
                <a:ea typeface="Calibri" panose="020F0502020204030204" pitchFamily="34" charset="0"/>
                <a:cs typeface="Times New Roman" panose="02020603050405020304" pitchFamily="18" charset="0"/>
              </a:rPr>
              <a:t>Not only do I feel healthier and more energetic, but my commute has become the highlight of my day</a:t>
            </a:r>
            <a:endParaRPr lang="en-IE" sz="1200" b="1"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2695986" y="440866"/>
            <a:ext cx="725213" cy="1446550"/>
          </a:xfrm>
          <a:prstGeom prst="rect">
            <a:avLst/>
          </a:prstGeom>
          <a:noFill/>
        </p:spPr>
        <p:txBody>
          <a:bodyPr wrap="square" rtlCol="0">
            <a:spAutoFit/>
          </a:bodyPr>
          <a:lstStyle/>
          <a:p>
            <a:r>
              <a:rPr lang="en-IE" sz="8800" b="1" dirty="0" smtClean="0">
                <a:latin typeface="Garamond" panose="02020404030301010803" pitchFamily="18" charset="0"/>
              </a:rPr>
              <a:t>“</a:t>
            </a:r>
            <a:endParaRPr lang="en-IE" sz="8800" b="1" dirty="0">
              <a:latin typeface="Garamond" panose="02020404030301010803" pitchFamily="18" charset="0"/>
            </a:endParaRPr>
          </a:p>
        </p:txBody>
      </p:sp>
      <p:sp>
        <p:nvSpPr>
          <p:cNvPr id="13" name="TextBox 12"/>
          <p:cNvSpPr txBox="1"/>
          <p:nvPr/>
        </p:nvSpPr>
        <p:spPr>
          <a:xfrm>
            <a:off x="8823435" y="1291439"/>
            <a:ext cx="725213" cy="1446550"/>
          </a:xfrm>
          <a:prstGeom prst="rect">
            <a:avLst/>
          </a:prstGeom>
          <a:noFill/>
        </p:spPr>
        <p:txBody>
          <a:bodyPr wrap="square" rtlCol="0">
            <a:spAutoFit/>
          </a:bodyPr>
          <a:lstStyle/>
          <a:p>
            <a:r>
              <a:rPr lang="en-IE" sz="8800" b="1" dirty="0" smtClean="0">
                <a:latin typeface="Garamond" panose="02020404030301010803" pitchFamily="18" charset="0"/>
              </a:rPr>
              <a:t>”</a:t>
            </a:r>
            <a:endParaRPr lang="en-IE" sz="8800" b="1" dirty="0">
              <a:latin typeface="Garamond" panose="02020404030301010803" pitchFamily="18" charset="0"/>
            </a:endParaRPr>
          </a:p>
        </p:txBody>
      </p:sp>
    </p:spTree>
    <p:extLst>
      <p:ext uri="{BB962C8B-B14F-4D97-AF65-F5344CB8AC3E}">
        <p14:creationId xmlns:p14="http://schemas.microsoft.com/office/powerpoint/2010/main" val="2394166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312</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Garamond</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Wogan</dc:creator>
  <cp:lastModifiedBy>Shane Hayes</cp:lastModifiedBy>
  <cp:revision>6</cp:revision>
  <dcterms:created xsi:type="dcterms:W3CDTF">2024-02-21T11:47:59Z</dcterms:created>
  <dcterms:modified xsi:type="dcterms:W3CDTF">2024-04-04T12:01:40Z</dcterms:modified>
</cp:coreProperties>
</file>