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7"/>
  </p:notesMasterIdLst>
  <p:sldIdLst>
    <p:sldId id="257" r:id="rId6"/>
    <p:sldId id="258" r:id="rId7"/>
    <p:sldId id="259" r:id="rId8"/>
    <p:sldId id="260" r:id="rId9"/>
    <p:sldId id="261" r:id="rId10"/>
    <p:sldId id="266" r:id="rId11"/>
    <p:sldId id="262" r:id="rId12"/>
    <p:sldId id="263" r:id="rId13"/>
    <p:sldId id="264" r:id="rId14"/>
    <p:sldId id="265" r:id="rId15"/>
    <p:sldId id="267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694"/>
  </p:normalViewPr>
  <p:slideViewPr>
    <p:cSldViewPr snapToGrid="0">
      <p:cViewPr varScale="1">
        <p:scale>
          <a:sx n="78" d="100"/>
          <a:sy n="78" d="100"/>
        </p:scale>
        <p:origin x="13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30781-800F-F545-9FC8-B3C449BAD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9A58D-8547-4740-8BC2-8C9DA03C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0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D19F32-646B-5F18-2D84-D04CCE605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9480C5-14C7-6DFF-DE77-40154E4C90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243" y="1876342"/>
            <a:ext cx="9144000" cy="634247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5C2F91"/>
                </a:solidFill>
                <a:latin typeface="Gotham Rounded Medium" panose="02000000000000000000" pitchFamily="2" charset="0"/>
                <a:cs typeface="Gotham Medium" pitchFamily="2" charset="0"/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78F93-0EEA-D672-E78A-459BF218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243" y="6356350"/>
            <a:ext cx="2743200" cy="365125"/>
          </a:xfrm>
        </p:spPr>
        <p:txBody>
          <a:bodyPr/>
          <a:lstStyle/>
          <a:p>
            <a:fld id="{048CAF36-9ACB-DA4A-9C61-430DBFE21EAC}" type="datetimeFigureOut">
              <a:rPr lang="en-US" smtClean="0"/>
              <a:t>12/9/2025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500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ack background with colorful dots&#10;&#10;Description automatically generated">
            <a:extLst>
              <a:ext uri="{FF2B5EF4-FFF2-40B4-BE49-F238E27FC236}">
                <a16:creationId xmlns:a16="http://schemas.microsoft.com/office/drawing/2014/main" id="{9CD9DCAE-05A9-5CEF-64E7-96E8004711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logo with purple letters and a black background&#10;&#10;Description automatically generated">
            <a:extLst>
              <a:ext uri="{FF2B5EF4-FFF2-40B4-BE49-F238E27FC236}">
                <a16:creationId xmlns:a16="http://schemas.microsoft.com/office/drawing/2014/main" id="{37583202-2050-1FAA-F46C-D69354F266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36" y="5791445"/>
            <a:ext cx="1372112" cy="1033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9B822-AB22-284E-D403-72432165D2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2555" y="297478"/>
            <a:ext cx="9144000" cy="634247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5C2F91"/>
                </a:solidFill>
                <a:latin typeface="Gotham Rounded Medium" panose="02000000000000000000" pitchFamily="2" charset="0"/>
                <a:cs typeface="Gotham Medium" pitchFamily="2" charset="0"/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104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D9DCAE-05A9-5CEF-64E7-96E8004711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logo with purple letters and a black background&#10;&#10;Description automatically generated">
            <a:extLst>
              <a:ext uri="{FF2B5EF4-FFF2-40B4-BE49-F238E27FC236}">
                <a16:creationId xmlns:a16="http://schemas.microsoft.com/office/drawing/2014/main" id="{37583202-2050-1FAA-F46C-D69354F266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36" y="5791445"/>
            <a:ext cx="1372112" cy="1033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04311-A6A3-8A09-2685-DEAC654474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2555" y="297478"/>
            <a:ext cx="9144000" cy="634247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5C2F91"/>
                </a:solidFill>
                <a:latin typeface="Gotham Rounded Medium" panose="02000000000000000000" pitchFamily="2" charset="0"/>
                <a:cs typeface="Gotham Medium" pitchFamily="2" charset="0"/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950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D9DCAE-05A9-5CEF-64E7-96E8004711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logo with purple letters and a black background&#10;&#10;Description automatically generated">
            <a:extLst>
              <a:ext uri="{FF2B5EF4-FFF2-40B4-BE49-F238E27FC236}">
                <a16:creationId xmlns:a16="http://schemas.microsoft.com/office/drawing/2014/main" id="{37583202-2050-1FAA-F46C-D69354F266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36" y="5791445"/>
            <a:ext cx="1372112" cy="1033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F0D7F-BFAD-886D-D32E-C6D10B7A0C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2555" y="297478"/>
            <a:ext cx="9144000" cy="634247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5C2F91"/>
                </a:solidFill>
                <a:latin typeface="Gotham Rounded Medium" panose="02000000000000000000" pitchFamily="2" charset="0"/>
                <a:cs typeface="Gotham Medium" pitchFamily="2" charset="0"/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0405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D9DCAE-05A9-5CEF-64E7-96E8004711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F99411A-3161-1839-7AA7-A7883DC86F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2555" y="297478"/>
            <a:ext cx="9144000" cy="634247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5C2F91"/>
                </a:solidFill>
                <a:latin typeface="Gotham Rounded Medium" panose="02000000000000000000" pitchFamily="2" charset="0"/>
                <a:cs typeface="Gotham Medium" pitchFamily="2" charset="0"/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pic>
        <p:nvPicPr>
          <p:cNvPr id="11" name="Picture 10" descr="A logo with purple letters and a black background&#10;&#10;Description automatically generated">
            <a:extLst>
              <a:ext uri="{FF2B5EF4-FFF2-40B4-BE49-F238E27FC236}">
                <a16:creationId xmlns:a16="http://schemas.microsoft.com/office/drawing/2014/main" id="{37583202-2050-1FAA-F46C-D69354F266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36" y="5791445"/>
            <a:ext cx="1372112" cy="103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625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D9DCAE-05A9-5CEF-64E7-96E8004711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logo with purple letters and a black background&#10;&#10;Description automatically generated">
            <a:extLst>
              <a:ext uri="{FF2B5EF4-FFF2-40B4-BE49-F238E27FC236}">
                <a16:creationId xmlns:a16="http://schemas.microsoft.com/office/drawing/2014/main" id="{37583202-2050-1FAA-F46C-D69354F266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36" y="5791445"/>
            <a:ext cx="1372112" cy="1033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71ADF5-5539-7BBC-3E51-368A134F7C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2555" y="297478"/>
            <a:ext cx="9144000" cy="634247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5C2F91"/>
                </a:solidFill>
                <a:latin typeface="Gotham Rounded Medium" panose="02000000000000000000" pitchFamily="2" charset="0"/>
                <a:cs typeface="Gotham Medium" pitchFamily="2" charset="0"/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747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ue and green lines&#10;&#10;Description automatically generated">
            <a:extLst>
              <a:ext uri="{FF2B5EF4-FFF2-40B4-BE49-F238E27FC236}">
                <a16:creationId xmlns:a16="http://schemas.microsoft.com/office/drawing/2014/main" id="{5DE25017-B35B-BF28-C62E-DA027686A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logo with purple letters and a black background&#10;&#10;Description automatically generated">
            <a:extLst>
              <a:ext uri="{FF2B5EF4-FFF2-40B4-BE49-F238E27FC236}">
                <a16:creationId xmlns:a16="http://schemas.microsoft.com/office/drawing/2014/main" id="{40E2FCE7-3AB1-56F0-C0A4-87F15C6AA3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36" y="5791445"/>
            <a:ext cx="1372112" cy="10330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1976B41-C4D6-B059-673F-C65A2E7866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2555" y="297478"/>
            <a:ext cx="9144000" cy="634247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5C2F91"/>
                </a:solidFill>
                <a:latin typeface="Gotham Rounded Medium" panose="02000000000000000000" pitchFamily="2" charset="0"/>
                <a:cs typeface="Gotham Medium" pitchFamily="2" charset="0"/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670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88783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DAF5C-C997-A998-0C62-5C529013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E3041-F537-C416-4057-AA61AC70E8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AF36-9ACB-DA4A-9C61-430DBFE21EAC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E583C-B2AF-1010-857E-75855054A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F7C09-E964-5E8D-D6BC-95FDBF5C1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D87F5-D536-E345-B87C-5468563D0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4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63" r:id="rId5"/>
    <p:sldLayoutId id="2147483664" r:id="rId6"/>
    <p:sldLayoutId id="2147483655" r:id="rId7"/>
    <p:sldLayoutId id="2147483665" r:id="rId8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ntaie.sharepoint.com/sites/Transportal/Customer%20Engagement/SitePages/Brand%20Guidelines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94367DAB-A4CF-7476-744A-7959A5897D20}"/>
              </a:ext>
            </a:extLst>
          </p:cNvPr>
          <p:cNvSpPr txBox="1"/>
          <p:nvPr/>
        </p:nvSpPr>
        <p:spPr>
          <a:xfrm>
            <a:off x="317770" y="324255"/>
            <a:ext cx="305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9849"/>
                </a:solidFill>
                <a:latin typeface="Gotham Rounded Medium" panose="02000000000000000000" pitchFamily="2" charset="0"/>
              </a:rPr>
              <a:t>FULL COLOUR ICONS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B47E79-C641-094B-E2E8-2EABE5036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342" y="3451575"/>
            <a:ext cx="1808812" cy="1836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11FD4-C5EB-A2BF-269E-062E101F4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234" y="376977"/>
            <a:ext cx="1808812" cy="1836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9B844-5FA1-837A-AF7F-6EC47135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432" y="3434423"/>
            <a:ext cx="1808812" cy="1836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53B065-AF2F-3A48-F804-2FB98FEC6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056" y="393663"/>
            <a:ext cx="1808812" cy="1836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F9224-B81F-6BFF-BD42-CBC1DA968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7718" y="3473745"/>
            <a:ext cx="1808812" cy="1836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3525A2-B9E7-5051-311A-9D95ECAF5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772" y="345254"/>
            <a:ext cx="1808812" cy="1836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9BC4B-DB32-2D6F-A887-0B3F22B99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0251" y="3473745"/>
            <a:ext cx="1808812" cy="1836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4061F6-387E-5E76-C880-E41DEF8CBD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694" y="1717299"/>
            <a:ext cx="1794898" cy="1836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32E8C6-5E90-788F-3381-208EB6C145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443" y="5003503"/>
            <a:ext cx="1808812" cy="18366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E56B4C-082C-BFF4-8001-2B5B89B0CD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6625" y="1732239"/>
            <a:ext cx="1808812" cy="18366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284E6F-CBF4-64B0-2D09-7478706187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2777" y="4913028"/>
            <a:ext cx="1794898" cy="18366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444208-7AE4-DDBC-94F5-0D8A7BCD8D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4520" y="1758494"/>
            <a:ext cx="1808812" cy="1836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F414B0-5FEE-75BC-A287-FC241477C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9557" y="1757284"/>
            <a:ext cx="1808812" cy="18366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3C75C4-7EE9-7E57-62B0-1C4E91B2B7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30779" y="4984174"/>
            <a:ext cx="1808812" cy="18366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C302C34-E582-AB77-A28F-47C977C497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1327" y="1776886"/>
            <a:ext cx="1808812" cy="18366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5B66107-FAC3-D3E3-39EF-78B8C9BDF62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8095" y="329999"/>
            <a:ext cx="1794898" cy="1836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A29A26F-4337-EF2F-7A6A-4715BEC334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90041" y="328882"/>
            <a:ext cx="1808812" cy="18366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E173360-D209-7F51-E9E2-480616D9CB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5917" y="3475610"/>
            <a:ext cx="1794898" cy="18366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BFB6E66-B471-864B-2FA7-E9647661138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09557" y="4987913"/>
            <a:ext cx="1808812" cy="18366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5FA2956-2955-C6DF-9838-6EB272CFCC9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47095" y="1732212"/>
            <a:ext cx="1808812" cy="183664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AE65227-83D8-86C0-7C2E-C2B304B60D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58803" y="279877"/>
            <a:ext cx="1808812" cy="183664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BEC0DA1-BE37-90E2-88B3-ADE844A80871}"/>
              </a:ext>
            </a:extLst>
          </p:cNvPr>
          <p:cNvSpPr txBox="1"/>
          <p:nvPr/>
        </p:nvSpPr>
        <p:spPr>
          <a:xfrm>
            <a:off x="1011677" y="1810826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walking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9EE2E88-1570-3966-A400-8281140A72F0}"/>
              </a:ext>
            </a:extLst>
          </p:cNvPr>
          <p:cNvSpPr txBox="1"/>
          <p:nvPr/>
        </p:nvSpPr>
        <p:spPr>
          <a:xfrm>
            <a:off x="2639439" y="1810826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bike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6E8E269-1C62-5D70-C8D6-F6E79D89C47F}"/>
              </a:ext>
            </a:extLst>
          </p:cNvPr>
          <p:cNvSpPr txBox="1"/>
          <p:nvPr/>
        </p:nvSpPr>
        <p:spPr>
          <a:xfrm>
            <a:off x="4254230" y="1810826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bus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DA91FE-D0FE-B69D-F406-88726747DDB0}"/>
              </a:ext>
            </a:extLst>
          </p:cNvPr>
          <p:cNvSpPr txBox="1"/>
          <p:nvPr/>
        </p:nvSpPr>
        <p:spPr>
          <a:xfrm>
            <a:off x="5901447" y="1810826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taxi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E070E9-E8A8-8677-5AF9-A84DF2AC76D6}"/>
              </a:ext>
            </a:extLst>
          </p:cNvPr>
          <p:cNvSpPr txBox="1"/>
          <p:nvPr/>
        </p:nvSpPr>
        <p:spPr>
          <a:xfrm>
            <a:off x="7607030" y="1810826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tram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05B1D8B-7C9F-0E37-B69F-D8CDE514E45E}"/>
              </a:ext>
            </a:extLst>
          </p:cNvPr>
          <p:cNvSpPr txBox="1"/>
          <p:nvPr/>
        </p:nvSpPr>
        <p:spPr>
          <a:xfrm>
            <a:off x="9338553" y="1810826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train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9BE9E92-C908-9F97-8030-D02F4E6C44F4}"/>
              </a:ext>
            </a:extLst>
          </p:cNvPr>
          <p:cNvSpPr txBox="1"/>
          <p:nvPr/>
        </p:nvSpPr>
        <p:spPr>
          <a:xfrm>
            <a:off x="1011677" y="3276460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freight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A652BCA-F653-954E-FC92-B69A1185C29D}"/>
              </a:ext>
            </a:extLst>
          </p:cNvPr>
          <p:cNvSpPr txBox="1"/>
          <p:nvPr/>
        </p:nvSpPr>
        <p:spPr>
          <a:xfrm>
            <a:off x="2639439" y="3276460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private car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E89B967-DC02-E3E6-F0AF-C6033F551A68}"/>
              </a:ext>
            </a:extLst>
          </p:cNvPr>
          <p:cNvSpPr txBox="1"/>
          <p:nvPr/>
        </p:nvSpPr>
        <p:spPr>
          <a:xfrm>
            <a:off x="4254230" y="3276460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TFI local link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4351624-9FF6-859B-6B27-5D8BF9C65AD7}"/>
              </a:ext>
            </a:extLst>
          </p:cNvPr>
          <p:cNvSpPr txBox="1"/>
          <p:nvPr/>
        </p:nvSpPr>
        <p:spPr>
          <a:xfrm>
            <a:off x="5901447" y="3276460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bike hire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ADD52F4-BDA3-C002-1BD3-5E80FF5E3F2C}"/>
              </a:ext>
            </a:extLst>
          </p:cNvPr>
          <p:cNvSpPr txBox="1"/>
          <p:nvPr/>
        </p:nvSpPr>
        <p:spPr>
          <a:xfrm>
            <a:off x="7693472" y="3276460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cycling time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3B4FE21-0238-237C-226E-800742B28D2F}"/>
              </a:ext>
            </a:extLst>
          </p:cNvPr>
          <p:cNvSpPr txBox="1"/>
          <p:nvPr/>
        </p:nvSpPr>
        <p:spPr>
          <a:xfrm>
            <a:off x="9338553" y="3276460"/>
            <a:ext cx="1024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walking time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8CAB6FA-F2AF-4E10-0DA9-8F5B50612708}"/>
              </a:ext>
            </a:extLst>
          </p:cNvPr>
          <p:cNvSpPr txBox="1"/>
          <p:nvPr/>
        </p:nvSpPr>
        <p:spPr>
          <a:xfrm>
            <a:off x="1126094" y="4930162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ferry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3E1CC00-8F08-56C9-407F-1C32B39099CA}"/>
              </a:ext>
            </a:extLst>
          </p:cNvPr>
          <p:cNvSpPr txBox="1"/>
          <p:nvPr/>
        </p:nvSpPr>
        <p:spPr>
          <a:xfrm>
            <a:off x="2632119" y="4930162"/>
            <a:ext cx="11826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airplane/airport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E3AE9DA-5944-763A-1A6B-B5FF39962F95}"/>
              </a:ext>
            </a:extLst>
          </p:cNvPr>
          <p:cNvSpPr txBox="1"/>
          <p:nvPr/>
        </p:nvSpPr>
        <p:spPr>
          <a:xfrm>
            <a:off x="6002400" y="4930162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smart card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EEA9C43-25F4-FA0D-E3F0-F45756BF4D38}"/>
              </a:ext>
            </a:extLst>
          </p:cNvPr>
          <p:cNvSpPr txBox="1"/>
          <p:nvPr/>
        </p:nvSpPr>
        <p:spPr>
          <a:xfrm>
            <a:off x="7675803" y="4930162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contact-less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3B6D1B1-D539-43EF-1C39-7A0C90D5C536}"/>
              </a:ext>
            </a:extLst>
          </p:cNvPr>
          <p:cNvSpPr txBox="1"/>
          <p:nvPr/>
        </p:nvSpPr>
        <p:spPr>
          <a:xfrm>
            <a:off x="9387152" y="4930162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maps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FA43CAF-3DE1-FAFA-4970-84654169B7C7}"/>
              </a:ext>
            </a:extLst>
          </p:cNvPr>
          <p:cNvSpPr txBox="1"/>
          <p:nvPr/>
        </p:nvSpPr>
        <p:spPr>
          <a:xfrm>
            <a:off x="1195357" y="6460455"/>
            <a:ext cx="1024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information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44F3F2-25ED-0028-481C-458FBBB7E5B7}"/>
              </a:ext>
            </a:extLst>
          </p:cNvPr>
          <p:cNvSpPr txBox="1"/>
          <p:nvPr/>
        </p:nvSpPr>
        <p:spPr>
          <a:xfrm>
            <a:off x="2698828" y="6458459"/>
            <a:ext cx="890228" cy="44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journey planner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6ED9E0C-3337-AF54-5C69-078421A78887}"/>
              </a:ext>
            </a:extLst>
          </p:cNvPr>
          <p:cNvSpPr txBox="1"/>
          <p:nvPr/>
        </p:nvSpPr>
        <p:spPr>
          <a:xfrm>
            <a:off x="4478311" y="6478464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fares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3737395-8B5A-DF35-AA32-5B4EC590F0FB}"/>
              </a:ext>
            </a:extLst>
          </p:cNvPr>
          <p:cNvSpPr txBox="1"/>
          <p:nvPr/>
        </p:nvSpPr>
        <p:spPr>
          <a:xfrm>
            <a:off x="6151714" y="6478464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timetables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DE8C1CAD-2A69-FB03-BD78-8B575136AE8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94285" y="3838558"/>
            <a:ext cx="1123130" cy="112313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E85B551A-7B48-B8F6-1AAD-A3611FC8E37A}"/>
              </a:ext>
            </a:extLst>
          </p:cNvPr>
          <p:cNvSpPr txBox="1"/>
          <p:nvPr/>
        </p:nvSpPr>
        <p:spPr>
          <a:xfrm>
            <a:off x="4302221" y="4930162"/>
            <a:ext cx="11826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clamping</a:t>
            </a:r>
          </a:p>
        </p:txBody>
      </p:sp>
    </p:spTree>
    <p:extLst>
      <p:ext uri="{BB962C8B-B14F-4D97-AF65-F5344CB8AC3E}">
        <p14:creationId xmlns:p14="http://schemas.microsoft.com/office/powerpoint/2010/main" val="384684982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BB6C8-660C-7580-86E2-78246C3F4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2A9179-02AB-4A5B-BB51-AC8268E839FD}"/>
              </a:ext>
            </a:extLst>
          </p:cNvPr>
          <p:cNvSpPr txBox="1"/>
          <p:nvPr/>
        </p:nvSpPr>
        <p:spPr>
          <a:xfrm>
            <a:off x="317770" y="324255"/>
            <a:ext cx="305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9849"/>
                </a:solidFill>
                <a:latin typeface="Gotham Rounded Medium" panose="02000000000000000000" pitchFamily="2" charset="0"/>
              </a:rPr>
              <a:t>IMAGE BANK- TRAM</a:t>
            </a:r>
          </a:p>
        </p:txBody>
      </p:sp>
      <p:pic>
        <p:nvPicPr>
          <p:cNvPr id="4" name="Picture 3" descr="A train on the tracks&#10;&#10;Description automatically generated">
            <a:extLst>
              <a:ext uri="{FF2B5EF4-FFF2-40B4-BE49-F238E27FC236}">
                <a16:creationId xmlns:a16="http://schemas.microsoft.com/office/drawing/2014/main" id="{27DFD115-658A-4957-15EC-1EA9248D9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92" y="818598"/>
            <a:ext cx="5308654" cy="2322535"/>
          </a:xfrm>
          <a:prstGeom prst="rect">
            <a:avLst/>
          </a:prstGeom>
        </p:spPr>
      </p:pic>
      <p:pic>
        <p:nvPicPr>
          <p:cNvPr id="5" name="Picture 4" descr="A train on the tracks&#10;&#10;Description automatically generated">
            <a:extLst>
              <a:ext uri="{FF2B5EF4-FFF2-40B4-BE49-F238E27FC236}">
                <a16:creationId xmlns:a16="http://schemas.microsoft.com/office/drawing/2014/main" id="{134BC021-C7B6-975A-21BB-A542FBED9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92" y="3459511"/>
            <a:ext cx="5308654" cy="2322536"/>
          </a:xfrm>
          <a:prstGeom prst="rect">
            <a:avLst/>
          </a:prstGeom>
        </p:spPr>
      </p:pic>
      <p:pic>
        <p:nvPicPr>
          <p:cNvPr id="9" name="Picture 8" descr="A train on the tracks&#10;&#10;Description automatically generated">
            <a:extLst>
              <a:ext uri="{FF2B5EF4-FFF2-40B4-BE49-F238E27FC236}">
                <a16:creationId xmlns:a16="http://schemas.microsoft.com/office/drawing/2014/main" id="{4E3ABA1F-36BF-2949-73B9-A2062B1E0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18599"/>
            <a:ext cx="5308654" cy="2322536"/>
          </a:xfrm>
          <a:prstGeom prst="rect">
            <a:avLst/>
          </a:prstGeom>
        </p:spPr>
      </p:pic>
      <p:pic>
        <p:nvPicPr>
          <p:cNvPr id="13" name="Picture 12" descr="A train on the tracks&#10;&#10;Description automatically generated">
            <a:extLst>
              <a:ext uri="{FF2B5EF4-FFF2-40B4-BE49-F238E27FC236}">
                <a16:creationId xmlns:a16="http://schemas.microsoft.com/office/drawing/2014/main" id="{7490D46F-DE35-B7D6-8A2C-F7A2997F3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3625882" cy="2415855"/>
          </a:xfrm>
          <a:prstGeom prst="rect">
            <a:avLst/>
          </a:prstGeom>
        </p:spPr>
      </p:pic>
      <p:pic>
        <p:nvPicPr>
          <p:cNvPr id="16" name="Picture 15" descr="A train on the tracks&#10;&#10;Description automatically generated">
            <a:extLst>
              <a:ext uri="{FF2B5EF4-FFF2-40B4-BE49-F238E27FC236}">
                <a16:creationId xmlns:a16="http://schemas.microsoft.com/office/drawing/2014/main" id="{AB31544F-430A-E9BD-CFBC-C4194C3827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3536" y="3429000"/>
            <a:ext cx="1682772" cy="237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826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AFFD3B-54B2-01E9-A326-D437AC341544}"/>
              </a:ext>
            </a:extLst>
          </p:cNvPr>
          <p:cNvSpPr txBox="1"/>
          <p:nvPr/>
        </p:nvSpPr>
        <p:spPr>
          <a:xfrm>
            <a:off x="317770" y="324255"/>
            <a:ext cx="305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9849"/>
                </a:solidFill>
                <a:latin typeface="Gotham Rounded Medium" panose="02000000000000000000" pitchFamily="2" charset="0"/>
              </a:rPr>
              <a:t>MOCK-UPS</a:t>
            </a:r>
          </a:p>
        </p:txBody>
      </p:sp>
      <p:pic>
        <p:nvPicPr>
          <p:cNvPr id="4" name="Picture 3" descr="A computer monitor with a blank screen&#10;&#10;Description automatically generated">
            <a:extLst>
              <a:ext uri="{FF2B5EF4-FFF2-40B4-BE49-F238E27FC236}">
                <a16:creationId xmlns:a16="http://schemas.microsoft.com/office/drawing/2014/main" id="{2C092067-AB19-97DB-2BB2-B77DE646C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81" t="4869" r="7934"/>
          <a:stretch>
            <a:fillRect/>
          </a:stretch>
        </p:blipFill>
        <p:spPr>
          <a:xfrm>
            <a:off x="2062923" y="1180711"/>
            <a:ext cx="2781550" cy="2424667"/>
          </a:xfrm>
          <a:prstGeom prst="rect">
            <a:avLst/>
          </a:prstGeom>
        </p:spPr>
      </p:pic>
      <p:pic>
        <p:nvPicPr>
          <p:cNvPr id="6" name="Picture 5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0EC0FFBF-23B2-0865-F090-C30247D68D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2" t="11932" b="10582"/>
          <a:stretch>
            <a:fillRect/>
          </a:stretch>
        </p:blipFill>
        <p:spPr>
          <a:xfrm>
            <a:off x="5091156" y="1243556"/>
            <a:ext cx="3223657" cy="1723288"/>
          </a:xfrm>
          <a:prstGeom prst="rect">
            <a:avLst/>
          </a:prstGeom>
        </p:spPr>
      </p:pic>
      <p:pic>
        <p:nvPicPr>
          <p:cNvPr id="8" name="Picture 7" descr="A black cell phone with a white screen&#10;&#10;Description automatically generated">
            <a:extLst>
              <a:ext uri="{FF2B5EF4-FFF2-40B4-BE49-F238E27FC236}">
                <a16:creationId xmlns:a16="http://schemas.microsoft.com/office/drawing/2014/main" id="{11F755C0-AB30-8909-9F3F-D3060FC9C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34" t="6043"/>
          <a:stretch>
            <a:fillRect/>
          </a:stretch>
        </p:blipFill>
        <p:spPr>
          <a:xfrm>
            <a:off x="103266" y="1243556"/>
            <a:ext cx="1743320" cy="2545459"/>
          </a:xfrm>
          <a:prstGeom prst="rect">
            <a:avLst/>
          </a:prstGeom>
        </p:spPr>
      </p:pic>
      <p:pic>
        <p:nvPicPr>
          <p:cNvPr id="10" name="Picture 9" descr="A white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E0835479-05A6-8F32-A99B-D87A7FDC5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7688" y="693587"/>
            <a:ext cx="2477025" cy="5667768"/>
          </a:xfrm>
          <a:prstGeom prst="rect">
            <a:avLst/>
          </a:prstGeom>
        </p:spPr>
      </p:pic>
      <p:pic>
        <p:nvPicPr>
          <p:cNvPr id="26" name="Picture 25" descr="A sign on a bus&#10;&#10;Description automatically generated">
            <a:extLst>
              <a:ext uri="{FF2B5EF4-FFF2-40B4-BE49-F238E27FC236}">
                <a16:creationId xmlns:a16="http://schemas.microsoft.com/office/drawing/2014/main" id="{4F533526-0E47-5FE3-D38B-FF355304B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804972" y="4152573"/>
            <a:ext cx="2908461" cy="2181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50ECF5-7F84-B632-108D-C65B285EAB55}"/>
              </a:ext>
            </a:extLst>
          </p:cNvPr>
          <p:cNvSpPr txBox="1"/>
          <p:nvPr/>
        </p:nvSpPr>
        <p:spPr>
          <a:xfrm>
            <a:off x="389467" y="3789015"/>
            <a:ext cx="1185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Smart-phone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A62E54-9570-28DF-054A-A60323A0EB0C}"/>
              </a:ext>
            </a:extLst>
          </p:cNvPr>
          <p:cNvSpPr txBox="1"/>
          <p:nvPr/>
        </p:nvSpPr>
        <p:spPr>
          <a:xfrm>
            <a:off x="2861031" y="3496776"/>
            <a:ext cx="1185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desktop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7F3E54-7ECD-361C-2DAC-15FD721CEB52}"/>
              </a:ext>
            </a:extLst>
          </p:cNvPr>
          <p:cNvSpPr txBox="1"/>
          <p:nvPr/>
        </p:nvSpPr>
        <p:spPr>
          <a:xfrm>
            <a:off x="6110317" y="3054399"/>
            <a:ext cx="1185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laptop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6036DD-59DD-0653-2864-72EE41866F23}"/>
              </a:ext>
            </a:extLst>
          </p:cNvPr>
          <p:cNvSpPr txBox="1"/>
          <p:nvPr/>
        </p:nvSpPr>
        <p:spPr>
          <a:xfrm>
            <a:off x="9206210" y="1057600"/>
            <a:ext cx="1845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Standard pull-up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1D532F-3603-BD34-51A0-8615FF8FE5E2}"/>
              </a:ext>
            </a:extLst>
          </p:cNvPr>
          <p:cNvSpPr txBox="1"/>
          <p:nvPr/>
        </p:nvSpPr>
        <p:spPr>
          <a:xfrm>
            <a:off x="7349875" y="6479147"/>
            <a:ext cx="1040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Gotham Rounded Book" pitchFamily="2" charset="0"/>
              </a:rPr>
              <a:t>On-board A3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3DA4D4-F10B-947A-F14A-0A63DF2CEB70}"/>
              </a:ext>
            </a:extLst>
          </p:cNvPr>
          <p:cNvSpPr txBox="1"/>
          <p:nvPr/>
        </p:nvSpPr>
        <p:spPr>
          <a:xfrm>
            <a:off x="1731157" y="6479147"/>
            <a:ext cx="970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bus-shelter</a:t>
            </a:r>
          </a:p>
        </p:txBody>
      </p:sp>
      <p:pic>
        <p:nvPicPr>
          <p:cNvPr id="38" name="Picture 37" descr="A billboard on a sidewalk&#10;&#10;Description automatically generated">
            <a:extLst>
              <a:ext uri="{FF2B5EF4-FFF2-40B4-BE49-F238E27FC236}">
                <a16:creationId xmlns:a16="http://schemas.microsoft.com/office/drawing/2014/main" id="{D67B98AC-0707-9D5A-048B-944C59EF3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382240" y="4152574"/>
            <a:ext cx="2908460" cy="218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6605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BC1EC-3C4D-7783-771A-8DA5725CA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134063-5CE5-AA4E-1267-F47E9E82DF25}"/>
              </a:ext>
            </a:extLst>
          </p:cNvPr>
          <p:cNvSpPr txBox="1"/>
          <p:nvPr/>
        </p:nvSpPr>
        <p:spPr>
          <a:xfrm>
            <a:off x="317770" y="324255"/>
            <a:ext cx="305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9849"/>
                </a:solidFill>
                <a:latin typeface="Gotham Rounded Medium" panose="02000000000000000000" pitchFamily="2" charset="0"/>
              </a:rPr>
              <a:t>SLATE COLOUR ICONS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7213E-3F31-2568-37EB-C05EE2BFC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428" y="3423997"/>
            <a:ext cx="1836640" cy="1836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58F33D-C666-B4B2-87DA-242AAECD1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320" y="365577"/>
            <a:ext cx="1836640" cy="1820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024D6D-18D4-CF84-597F-F98D4B0D3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582" y="3406845"/>
            <a:ext cx="1836640" cy="1836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8253F1-2AFC-775A-BBFB-7B82A9D8B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142" y="382263"/>
            <a:ext cx="1836640" cy="1820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E182E4-BC33-673C-0139-0C311BD72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8868" y="3446167"/>
            <a:ext cx="1836640" cy="1836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F8B39D-912D-1997-79D6-189295491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8858" y="325799"/>
            <a:ext cx="1836640" cy="1836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199EB6-E1A0-4741-E594-B457D9B99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9457" y="3446167"/>
            <a:ext cx="1820529" cy="1836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A69E99-6810-F6FD-627C-1FF77567C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131" y="1695108"/>
            <a:ext cx="1842025" cy="18258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F7EC6B-D1F0-0A2F-EB91-A94CEFD4C4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274" y="4867318"/>
            <a:ext cx="1836640" cy="18366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C434D5-D715-D772-EA9C-7F0D02CD37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2711" y="1712716"/>
            <a:ext cx="1836640" cy="1820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007830-6ED8-3443-62C8-784F630026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9574" y="4893573"/>
            <a:ext cx="1836640" cy="1836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014D93-5677-B813-1356-5C56F0197A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0606" y="1738971"/>
            <a:ext cx="1836640" cy="18205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FA22A1-93F0-CA70-E324-1040FB1F4C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95643" y="1737761"/>
            <a:ext cx="1836640" cy="18205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77BB36-18F4-7974-25F4-9DBFD559F9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3860" y="4964719"/>
            <a:ext cx="1836640" cy="18366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93C3A2-410F-5CD0-589F-054108B2A6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7413" y="1749308"/>
            <a:ext cx="1836640" cy="1836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B0ABE72-CB51-6C67-030B-95CB3062666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7224" y="310476"/>
            <a:ext cx="1836640" cy="18205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C5EF6A-BD9C-57FA-FCC2-E50602DF1FF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28190" y="365417"/>
            <a:ext cx="1836640" cy="18205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EAD6872-5764-FB6C-E8F3-57ED40AA13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3101" y="3448032"/>
            <a:ext cx="1820529" cy="18366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DBA64BC-1B08-DC84-34AF-6E47EB77575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60693" y="4968458"/>
            <a:ext cx="1820529" cy="183664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5412EE7-42B5-3BB1-9464-6ABDD37ED9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3181" y="1704634"/>
            <a:ext cx="1836640" cy="18366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D41FDCE-F6F7-03B8-0E2A-C00D517CA33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4889" y="252299"/>
            <a:ext cx="1836640" cy="183664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513BE3F-E104-12D9-2FD9-34D211F8168F}"/>
              </a:ext>
            </a:extLst>
          </p:cNvPr>
          <p:cNvSpPr txBox="1"/>
          <p:nvPr/>
        </p:nvSpPr>
        <p:spPr>
          <a:xfrm>
            <a:off x="1011677" y="1783248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walking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BFD3A16-E915-10B3-828B-945664DC397E}"/>
              </a:ext>
            </a:extLst>
          </p:cNvPr>
          <p:cNvSpPr txBox="1"/>
          <p:nvPr/>
        </p:nvSpPr>
        <p:spPr>
          <a:xfrm>
            <a:off x="2639439" y="1783248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bike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759B6E-A019-3D81-BBA8-0A806722E413}"/>
              </a:ext>
            </a:extLst>
          </p:cNvPr>
          <p:cNvSpPr txBox="1"/>
          <p:nvPr/>
        </p:nvSpPr>
        <p:spPr>
          <a:xfrm>
            <a:off x="4254230" y="1783248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bus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45A48A-0049-1763-D6EF-022F97076DB8}"/>
              </a:ext>
            </a:extLst>
          </p:cNvPr>
          <p:cNvSpPr txBox="1"/>
          <p:nvPr/>
        </p:nvSpPr>
        <p:spPr>
          <a:xfrm>
            <a:off x="5901447" y="1783248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taxi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D2D31E3-F401-F177-D8C3-00E1FAD973EF}"/>
              </a:ext>
            </a:extLst>
          </p:cNvPr>
          <p:cNvSpPr txBox="1"/>
          <p:nvPr/>
        </p:nvSpPr>
        <p:spPr>
          <a:xfrm>
            <a:off x="7607030" y="1783248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tram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DC26477-2ED5-A495-8141-0493558D1EE2}"/>
              </a:ext>
            </a:extLst>
          </p:cNvPr>
          <p:cNvSpPr txBox="1"/>
          <p:nvPr/>
        </p:nvSpPr>
        <p:spPr>
          <a:xfrm>
            <a:off x="9338553" y="1783248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train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563CE50-244F-9449-1615-384233ADBE50}"/>
              </a:ext>
            </a:extLst>
          </p:cNvPr>
          <p:cNvSpPr txBox="1"/>
          <p:nvPr/>
        </p:nvSpPr>
        <p:spPr>
          <a:xfrm>
            <a:off x="1011677" y="3248882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freight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766818A-11DC-F26E-1A57-B123CE2F08F1}"/>
              </a:ext>
            </a:extLst>
          </p:cNvPr>
          <p:cNvSpPr txBox="1"/>
          <p:nvPr/>
        </p:nvSpPr>
        <p:spPr>
          <a:xfrm>
            <a:off x="2639439" y="3248882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private car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C26D727-9CB8-8322-4B2D-C65FF60FB72A}"/>
              </a:ext>
            </a:extLst>
          </p:cNvPr>
          <p:cNvSpPr txBox="1"/>
          <p:nvPr/>
        </p:nvSpPr>
        <p:spPr>
          <a:xfrm>
            <a:off x="4254230" y="3248882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TFI local link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3D3DF69-0D27-B273-C19B-270BAF525F92}"/>
              </a:ext>
            </a:extLst>
          </p:cNvPr>
          <p:cNvSpPr txBox="1"/>
          <p:nvPr/>
        </p:nvSpPr>
        <p:spPr>
          <a:xfrm>
            <a:off x="5901447" y="3248882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bike hire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D6181A7-4099-7685-358D-DCA13AD0CE8A}"/>
              </a:ext>
            </a:extLst>
          </p:cNvPr>
          <p:cNvSpPr txBox="1"/>
          <p:nvPr/>
        </p:nvSpPr>
        <p:spPr>
          <a:xfrm>
            <a:off x="7693472" y="3248882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cycling time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D633FD4-4D43-9A3B-3BB3-556F2202439C}"/>
              </a:ext>
            </a:extLst>
          </p:cNvPr>
          <p:cNvSpPr txBox="1"/>
          <p:nvPr/>
        </p:nvSpPr>
        <p:spPr>
          <a:xfrm>
            <a:off x="9338553" y="3248882"/>
            <a:ext cx="1024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walking time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A4A1FF1-9445-D498-AE13-E0033F63AF1E}"/>
              </a:ext>
            </a:extLst>
          </p:cNvPr>
          <p:cNvSpPr txBox="1"/>
          <p:nvPr/>
        </p:nvSpPr>
        <p:spPr>
          <a:xfrm>
            <a:off x="1126094" y="4902584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ferry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7DBF97D-D1A8-113E-B45C-40A2E31DEC9D}"/>
              </a:ext>
            </a:extLst>
          </p:cNvPr>
          <p:cNvSpPr txBox="1"/>
          <p:nvPr/>
        </p:nvSpPr>
        <p:spPr>
          <a:xfrm>
            <a:off x="2632119" y="4902584"/>
            <a:ext cx="11826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airplane/airport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2C5CD8F-BC6A-0291-A7EE-E9B3B7078BC9}"/>
              </a:ext>
            </a:extLst>
          </p:cNvPr>
          <p:cNvSpPr txBox="1"/>
          <p:nvPr/>
        </p:nvSpPr>
        <p:spPr>
          <a:xfrm>
            <a:off x="6107464" y="4902584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smart card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9105C7A-D4A4-7BE5-CE80-85FB7C8F6F7B}"/>
              </a:ext>
            </a:extLst>
          </p:cNvPr>
          <p:cNvSpPr txBox="1"/>
          <p:nvPr/>
        </p:nvSpPr>
        <p:spPr>
          <a:xfrm>
            <a:off x="7780867" y="4902584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contact-less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462D41A-EE7B-097F-5B42-9314F0DE7CFE}"/>
              </a:ext>
            </a:extLst>
          </p:cNvPr>
          <p:cNvSpPr txBox="1"/>
          <p:nvPr/>
        </p:nvSpPr>
        <p:spPr>
          <a:xfrm>
            <a:off x="9492216" y="4902584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maps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974186E-ED6A-94A0-2D14-C9CBA53CF363}"/>
              </a:ext>
            </a:extLst>
          </p:cNvPr>
          <p:cNvSpPr txBox="1"/>
          <p:nvPr/>
        </p:nvSpPr>
        <p:spPr>
          <a:xfrm>
            <a:off x="1100102" y="6402090"/>
            <a:ext cx="1024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information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1268FFC-2F71-211E-3077-05B67C64ED48}"/>
              </a:ext>
            </a:extLst>
          </p:cNvPr>
          <p:cNvSpPr txBox="1"/>
          <p:nvPr/>
        </p:nvSpPr>
        <p:spPr>
          <a:xfrm>
            <a:off x="2791985" y="6459009"/>
            <a:ext cx="979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journey planner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1633B6C-2F38-F508-3D62-5D8AA34A13FD}"/>
              </a:ext>
            </a:extLst>
          </p:cNvPr>
          <p:cNvSpPr txBox="1"/>
          <p:nvPr/>
        </p:nvSpPr>
        <p:spPr>
          <a:xfrm>
            <a:off x="4535306" y="6459009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fares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7E31F57-F23A-61FD-3933-468E7CC2DB75}"/>
              </a:ext>
            </a:extLst>
          </p:cNvPr>
          <p:cNvSpPr txBox="1"/>
          <p:nvPr/>
        </p:nvSpPr>
        <p:spPr>
          <a:xfrm>
            <a:off x="6208709" y="6459009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timetables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9FF0182D-42E3-BF66-A41C-5B9E6576E07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97891" y="3652371"/>
            <a:ext cx="1379895" cy="1379895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1718CBE3-6D35-49DC-23F8-E8A52C1E1803}"/>
              </a:ext>
            </a:extLst>
          </p:cNvPr>
          <p:cNvSpPr txBox="1"/>
          <p:nvPr/>
        </p:nvSpPr>
        <p:spPr>
          <a:xfrm>
            <a:off x="4234208" y="4902584"/>
            <a:ext cx="11826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airplane/airport</a:t>
            </a:r>
          </a:p>
        </p:txBody>
      </p:sp>
    </p:spTree>
    <p:extLst>
      <p:ext uri="{BB962C8B-B14F-4D97-AF65-F5344CB8AC3E}">
        <p14:creationId xmlns:p14="http://schemas.microsoft.com/office/powerpoint/2010/main" val="142106198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28E6EB8-69DC-9085-0D83-5DFA4F471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75" y="1363865"/>
            <a:ext cx="4313802" cy="1186033"/>
          </a:xfrm>
          <a:prstGeom prst="rect">
            <a:avLst/>
          </a:prstGeom>
        </p:spPr>
      </p:pic>
      <p:pic>
        <p:nvPicPr>
          <p:cNvPr id="10" name="Picture 9" descr="A blue and black sign&#10;&#10;Description automatically generated">
            <a:extLst>
              <a:ext uri="{FF2B5EF4-FFF2-40B4-BE49-F238E27FC236}">
                <a16:creationId xmlns:a16="http://schemas.microsoft.com/office/drawing/2014/main" id="{D9889136-E1BC-81FA-C824-91ED430E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975" y="4805661"/>
            <a:ext cx="4208843" cy="1217521"/>
          </a:xfrm>
          <a:prstGeom prst="rect">
            <a:avLst/>
          </a:prstGeom>
        </p:spPr>
      </p:pic>
      <p:pic>
        <p:nvPicPr>
          <p:cNvPr id="12" name="Picture 11" descr="A dog running with green text&#10;&#10;Description automatically generated with medium confidence">
            <a:extLst>
              <a:ext uri="{FF2B5EF4-FFF2-40B4-BE49-F238E27FC236}">
                <a16:creationId xmlns:a16="http://schemas.microsoft.com/office/drawing/2014/main" id="{1922EC1B-FEF7-2390-409D-24ABF4A7A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099" y="117518"/>
            <a:ext cx="3651868" cy="2576259"/>
          </a:xfrm>
          <a:prstGeom prst="rect">
            <a:avLst/>
          </a:prstGeom>
        </p:spPr>
      </p:pic>
      <p:pic>
        <p:nvPicPr>
          <p:cNvPr id="14" name="Picture 13" descr="A logo with green text&#10;&#10;Description automatically generated">
            <a:extLst>
              <a:ext uri="{FF2B5EF4-FFF2-40B4-BE49-F238E27FC236}">
                <a16:creationId xmlns:a16="http://schemas.microsoft.com/office/drawing/2014/main" id="{6EAE0559-FC64-7D83-F062-F2CF826F3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938" y="2667837"/>
            <a:ext cx="3771900" cy="177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0CD473-0891-2B19-5381-9D9694719B9D}"/>
              </a:ext>
            </a:extLst>
          </p:cNvPr>
          <p:cNvSpPr txBox="1"/>
          <p:nvPr/>
        </p:nvSpPr>
        <p:spPr>
          <a:xfrm>
            <a:off x="317770" y="324255"/>
            <a:ext cx="305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9849"/>
                </a:solidFill>
                <a:latin typeface="Gotham Rounded Medium" panose="02000000000000000000" pitchFamily="2" charset="0"/>
              </a:rPr>
              <a:t>OPERATORS</a:t>
            </a:r>
          </a:p>
        </p:txBody>
      </p:sp>
      <p:pic>
        <p:nvPicPr>
          <p:cNvPr id="4" name="Picture 3" descr="A purple and black text&#10;&#10;Description automatically generated">
            <a:extLst>
              <a:ext uri="{FF2B5EF4-FFF2-40B4-BE49-F238E27FC236}">
                <a16:creationId xmlns:a16="http://schemas.microsoft.com/office/drawing/2014/main" id="{207CA3EE-65FF-9445-1718-928EF6744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057" y="4001514"/>
            <a:ext cx="30734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2125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1000F-46C7-0DAA-D739-20B3FF4DC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605" y="992579"/>
            <a:ext cx="3670435" cy="2593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60C98-390A-20EE-AFB8-6A486C748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577" y="-29064"/>
            <a:ext cx="4885350" cy="3446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AD3BC5-39F5-F72A-4482-8839B69E3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033" y="1057995"/>
            <a:ext cx="3272367" cy="120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EC0468-A073-E249-8042-498D1A157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312" y="2944837"/>
            <a:ext cx="3336759" cy="1282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AA90C-492B-8F08-B36C-6A6E4A781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2605" y="2421411"/>
            <a:ext cx="4037476" cy="2015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1C3429-913B-6D4A-D794-62F200ADA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1360" y="2497331"/>
            <a:ext cx="2015178" cy="20151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4D32EF-5EEB-AC9E-BF89-C13E0CDEE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929" y="4131785"/>
            <a:ext cx="2676648" cy="2015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C7CD8-1069-5C61-54A7-53EBD53F2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040" y="4786416"/>
            <a:ext cx="2676648" cy="146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1436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8C343F-7F1A-E60F-6B29-237C6031B871}"/>
              </a:ext>
            </a:extLst>
          </p:cNvPr>
          <p:cNvSpPr txBox="1"/>
          <p:nvPr/>
        </p:nvSpPr>
        <p:spPr>
          <a:xfrm>
            <a:off x="317770" y="324255"/>
            <a:ext cx="712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9849"/>
                </a:solidFill>
                <a:latin typeface="Gotham Rounded Medium" panose="02000000000000000000" pitchFamily="2" charset="0"/>
              </a:rPr>
              <a:t>DART PLUS LOGO SUITE – for more DART+ logos click </a:t>
            </a:r>
            <a:r>
              <a:rPr lang="en-US">
                <a:solidFill>
                  <a:srgbClr val="009849"/>
                </a:solidFill>
                <a:latin typeface="Gotham Rounded Medium" panose="02000000000000000000" pitchFamily="2" charset="0"/>
                <a:hlinkClick r:id="rId2"/>
              </a:rPr>
              <a:t>here</a:t>
            </a:r>
            <a:endParaRPr lang="en-US" u="sng">
              <a:solidFill>
                <a:srgbClr val="009849"/>
              </a:solidFill>
              <a:latin typeface="Gotham Rounded Medium" panose="02000000000000000000" pitchFamily="2" charset="0"/>
            </a:endParaRPr>
          </a:p>
        </p:txBody>
      </p:sp>
      <p:pic>
        <p:nvPicPr>
          <p:cNvPr id="34" name="Picture 33" descr="A logo for a company&#10;&#10;Description automatically generated">
            <a:extLst>
              <a:ext uri="{FF2B5EF4-FFF2-40B4-BE49-F238E27FC236}">
                <a16:creationId xmlns:a16="http://schemas.microsoft.com/office/drawing/2014/main" id="{0985349E-4B3F-15BA-7D01-F44F914FC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360" y="613473"/>
            <a:ext cx="5308654" cy="2091029"/>
          </a:xfrm>
          <a:prstGeom prst="rect">
            <a:avLst/>
          </a:prstGeom>
        </p:spPr>
      </p:pic>
      <p:pic>
        <p:nvPicPr>
          <p:cNvPr id="38" name="Picture 37" descr="A logo with green and orange letters&#10;&#10;Description automatically generated">
            <a:extLst>
              <a:ext uri="{FF2B5EF4-FFF2-40B4-BE49-F238E27FC236}">
                <a16:creationId xmlns:a16="http://schemas.microsoft.com/office/drawing/2014/main" id="{CB0C0E15-F46D-B841-A9E3-B2D906200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01" y="710226"/>
            <a:ext cx="4826049" cy="18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9337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blue and green letters&#10;&#10;Description automatically generated">
            <a:extLst>
              <a:ext uri="{FF2B5EF4-FFF2-40B4-BE49-F238E27FC236}">
                <a16:creationId xmlns:a16="http://schemas.microsoft.com/office/drawing/2014/main" id="{A6347AAF-AA43-3C6B-70A5-65E4BD736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513" y="2716541"/>
            <a:ext cx="3296256" cy="1595021"/>
          </a:xfrm>
          <a:prstGeom prst="rect">
            <a:avLst/>
          </a:prstGeom>
        </p:spPr>
      </p:pic>
      <p:pic>
        <p:nvPicPr>
          <p:cNvPr id="6" name="Picture 5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8124050C-3B27-CD04-7B90-076DCEF6B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513" y="4725092"/>
            <a:ext cx="3258554" cy="1629277"/>
          </a:xfrm>
          <a:prstGeom prst="rect">
            <a:avLst/>
          </a:prstGeom>
        </p:spPr>
      </p:pic>
      <p:pic>
        <p:nvPicPr>
          <p:cNvPr id="14" name="Picture 13" descr="A black background with colorful letters&#10;&#10;Description automatically generated">
            <a:extLst>
              <a:ext uri="{FF2B5EF4-FFF2-40B4-BE49-F238E27FC236}">
                <a16:creationId xmlns:a16="http://schemas.microsoft.com/office/drawing/2014/main" id="{3158EBDA-F713-BED4-EF87-6D7A0D75E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383" y="2400094"/>
            <a:ext cx="3555734" cy="2193658"/>
          </a:xfrm>
          <a:prstGeom prst="rect">
            <a:avLst/>
          </a:prstGeom>
        </p:spPr>
      </p:pic>
      <p:pic>
        <p:nvPicPr>
          <p:cNvPr id="16" name="Picture 15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5D0B505-7826-54F0-DD79-9FBE80069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11" y="176565"/>
            <a:ext cx="4302438" cy="26543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0B9A54-358C-E8C8-A9A8-509EB2BFB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3082" y="4504009"/>
            <a:ext cx="3555733" cy="21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7775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0FBFF9-202F-FDB8-DB58-C44DAD1C9763}"/>
              </a:ext>
            </a:extLst>
          </p:cNvPr>
          <p:cNvSpPr txBox="1"/>
          <p:nvPr/>
        </p:nvSpPr>
        <p:spPr>
          <a:xfrm>
            <a:off x="317770" y="324255"/>
            <a:ext cx="305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9849"/>
                </a:solidFill>
                <a:latin typeface="Gotham Rounded Medium" panose="02000000000000000000" pitchFamily="2" charset="0"/>
              </a:rPr>
              <a:t>TFI APPS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1A400-8981-CE5C-88D8-04F2F883D051}"/>
              </a:ext>
            </a:extLst>
          </p:cNvPr>
          <p:cNvSpPr txBox="1"/>
          <p:nvPr/>
        </p:nvSpPr>
        <p:spPr>
          <a:xfrm>
            <a:off x="642315" y="2513512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TFI 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8635FE-0551-5A7D-7139-AFB151E4832D}"/>
              </a:ext>
            </a:extLst>
          </p:cNvPr>
          <p:cNvSpPr txBox="1"/>
          <p:nvPr/>
        </p:nvSpPr>
        <p:spPr>
          <a:xfrm>
            <a:off x="2337988" y="2513512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Leap top-up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F673A-C33A-07A5-2EDB-AE7517EC14F4}"/>
              </a:ext>
            </a:extLst>
          </p:cNvPr>
          <p:cNvSpPr txBox="1"/>
          <p:nvPr/>
        </p:nvSpPr>
        <p:spPr>
          <a:xfrm>
            <a:off x="4063220" y="2530238"/>
            <a:ext cx="97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TFI Live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AF9405-6DAC-C553-BE9C-9C8D1C69AE22}"/>
              </a:ext>
            </a:extLst>
          </p:cNvPr>
          <p:cNvSpPr txBox="1"/>
          <p:nvPr/>
        </p:nvSpPr>
        <p:spPr>
          <a:xfrm>
            <a:off x="5655240" y="2513511"/>
            <a:ext cx="1063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otham Rounded Book" pitchFamily="2" charset="0"/>
              </a:rPr>
              <a:t>Driver Check</a:t>
            </a: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1D89EE81-E92C-7813-E7C8-1BCBC8D1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00" t="22185" r="17494" b="21031"/>
          <a:stretch>
            <a:fillRect/>
          </a:stretch>
        </p:blipFill>
        <p:spPr>
          <a:xfrm>
            <a:off x="4063219" y="1231338"/>
            <a:ext cx="979252" cy="1025479"/>
          </a:xfrm>
          <a:prstGeom prst="rect">
            <a:avLst/>
          </a:prstGeom>
        </p:spPr>
      </p:pic>
      <p:pic>
        <p:nvPicPr>
          <p:cNvPr id="13" name="Picture 12" descr="A green frog on a white background&#10;&#10;Description automatically generated">
            <a:extLst>
              <a:ext uri="{FF2B5EF4-FFF2-40B4-BE49-F238E27FC236}">
                <a16:creationId xmlns:a16="http://schemas.microsoft.com/office/drawing/2014/main" id="{D92EC166-BC30-2F5A-D478-0C9FCF1E97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59" t="18507" r="16069" b="27585"/>
          <a:stretch>
            <a:fillRect/>
          </a:stretch>
        </p:blipFill>
        <p:spPr>
          <a:xfrm>
            <a:off x="2318276" y="1231338"/>
            <a:ext cx="1057127" cy="1070875"/>
          </a:xfrm>
          <a:prstGeom prst="rect">
            <a:avLst/>
          </a:prstGeom>
        </p:spPr>
      </p:pic>
      <p:pic>
        <p:nvPicPr>
          <p:cNvPr id="15" name="Picture 14" descr="A blue square with green text and arrow&#10;&#10;Description automatically generated">
            <a:extLst>
              <a:ext uri="{FF2B5EF4-FFF2-40B4-BE49-F238E27FC236}">
                <a16:creationId xmlns:a16="http://schemas.microsoft.com/office/drawing/2014/main" id="{758E1BBF-3A45-51AA-7ED7-FFCE991E10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82" t="19630" r="12016" b="26463"/>
          <a:stretch>
            <a:fillRect/>
          </a:stretch>
        </p:blipFill>
        <p:spPr>
          <a:xfrm>
            <a:off x="564205" y="1231338"/>
            <a:ext cx="1057128" cy="1070875"/>
          </a:xfrm>
          <a:prstGeom prst="rect">
            <a:avLst/>
          </a:prstGeom>
        </p:spPr>
      </p:pic>
      <p:pic>
        <p:nvPicPr>
          <p:cNvPr id="17" name="Picture 16" descr="A grey square with yellow and green car and check mark&#10;&#10;Description automatically generated">
            <a:extLst>
              <a:ext uri="{FF2B5EF4-FFF2-40B4-BE49-F238E27FC236}">
                <a16:creationId xmlns:a16="http://schemas.microsoft.com/office/drawing/2014/main" id="{C0BA285E-464B-35DA-B7D3-6330A83C34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194" t="16795" r="22500" b="30353"/>
          <a:stretch>
            <a:fillRect/>
          </a:stretch>
        </p:blipFill>
        <p:spPr>
          <a:xfrm>
            <a:off x="5739182" y="1289543"/>
            <a:ext cx="979252" cy="954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97F2A9-9DCC-F5DD-2527-62B615C2D59A}"/>
              </a:ext>
            </a:extLst>
          </p:cNvPr>
          <p:cNvSpPr txBox="1"/>
          <p:nvPr/>
        </p:nvSpPr>
        <p:spPr>
          <a:xfrm>
            <a:off x="317770" y="3237110"/>
            <a:ext cx="4449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9849"/>
                </a:solidFill>
                <a:latin typeface="Gotham Rounded Medium" panose="02000000000000000000" pitchFamily="2" charset="0"/>
              </a:rPr>
              <a:t>Government/ EU Logos</a:t>
            </a:r>
          </a:p>
        </p:txBody>
      </p:sp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204B7FC-813D-B910-7972-2E54EF81C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566" y="4010959"/>
            <a:ext cx="2794000" cy="1089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847401-748A-BAD6-A37E-4D77B41E4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0379" y="4232929"/>
            <a:ext cx="2309091" cy="645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7D9771-8084-28E5-E427-E5814B30E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8985" y="4165129"/>
            <a:ext cx="2396043" cy="781319"/>
          </a:xfrm>
          <a:prstGeom prst="rect">
            <a:avLst/>
          </a:prstGeom>
        </p:spPr>
      </p:pic>
      <p:pic>
        <p:nvPicPr>
          <p:cNvPr id="12" name="Picture 11" descr="A yellow sign with a hand and a group of people&#10;&#10;Description automatically generated">
            <a:extLst>
              <a:ext uri="{FF2B5EF4-FFF2-40B4-BE49-F238E27FC236}">
                <a16:creationId xmlns:a16="http://schemas.microsoft.com/office/drawing/2014/main" id="{AC5A4B96-7DFF-9005-F2C9-11D3776336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4821" y="3567199"/>
            <a:ext cx="996315" cy="22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3890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ouble decker bus on the road&#10;&#10;Description automatically generated">
            <a:extLst>
              <a:ext uri="{FF2B5EF4-FFF2-40B4-BE49-F238E27FC236}">
                <a16:creationId xmlns:a16="http://schemas.microsoft.com/office/drawing/2014/main" id="{005146E6-62CC-9BB6-FBCA-9ACB88A93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040" y="879709"/>
            <a:ext cx="3625882" cy="1586323"/>
          </a:xfrm>
          <a:prstGeom prst="rect">
            <a:avLst/>
          </a:prstGeom>
        </p:spPr>
      </p:pic>
      <p:pic>
        <p:nvPicPr>
          <p:cNvPr id="10" name="Picture 9" descr="A double decker bus on a street&#10;&#10;Description automatically generated">
            <a:extLst>
              <a:ext uri="{FF2B5EF4-FFF2-40B4-BE49-F238E27FC236}">
                <a16:creationId xmlns:a16="http://schemas.microsoft.com/office/drawing/2014/main" id="{6F8067EB-EA35-A564-3869-E0CEA0312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242" y="4391967"/>
            <a:ext cx="3353348" cy="2239515"/>
          </a:xfrm>
          <a:prstGeom prst="rect">
            <a:avLst/>
          </a:prstGeom>
        </p:spPr>
      </p:pic>
      <p:pic>
        <p:nvPicPr>
          <p:cNvPr id="12" name="Picture 11" descr="A double decker bus on a road&#10;&#10;Description automatically generated">
            <a:extLst>
              <a:ext uri="{FF2B5EF4-FFF2-40B4-BE49-F238E27FC236}">
                <a16:creationId xmlns:a16="http://schemas.microsoft.com/office/drawing/2014/main" id="{68C70423-C3A8-ED60-5CAD-EFDC9A3B2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040" y="2635838"/>
            <a:ext cx="3625882" cy="1586323"/>
          </a:xfrm>
          <a:prstGeom prst="rect">
            <a:avLst/>
          </a:prstGeom>
        </p:spPr>
      </p:pic>
      <p:pic>
        <p:nvPicPr>
          <p:cNvPr id="16" name="Picture 15" descr="A yellow double decker bus on a road&#10;&#10;Description automatically generated">
            <a:extLst>
              <a:ext uri="{FF2B5EF4-FFF2-40B4-BE49-F238E27FC236}">
                <a16:creationId xmlns:a16="http://schemas.microsoft.com/office/drawing/2014/main" id="{9E40F2C2-0FFF-504E-6DC3-CC061326F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43" y="3392969"/>
            <a:ext cx="3353348" cy="2239515"/>
          </a:xfrm>
          <a:prstGeom prst="rect">
            <a:avLst/>
          </a:prstGeom>
        </p:spPr>
      </p:pic>
      <p:pic>
        <p:nvPicPr>
          <p:cNvPr id="18" name="Picture 17" descr="A double decker bus on a road&#10;&#10;Description automatically generated">
            <a:extLst>
              <a:ext uri="{FF2B5EF4-FFF2-40B4-BE49-F238E27FC236}">
                <a16:creationId xmlns:a16="http://schemas.microsoft.com/office/drawing/2014/main" id="{6131DE46-FAF7-32EA-6760-038270CFF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4922" y="3428999"/>
            <a:ext cx="3353348" cy="2239515"/>
          </a:xfrm>
          <a:prstGeom prst="rect">
            <a:avLst/>
          </a:prstGeom>
        </p:spPr>
      </p:pic>
      <p:pic>
        <p:nvPicPr>
          <p:cNvPr id="20" name="Picture 19" descr="A yellow double decker bus on a road&#10;&#10;Description automatically generated">
            <a:extLst>
              <a:ext uri="{FF2B5EF4-FFF2-40B4-BE49-F238E27FC236}">
                <a16:creationId xmlns:a16="http://schemas.microsoft.com/office/drawing/2014/main" id="{8D84B40A-FD7E-B871-86CD-EC4EC6E3B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743" y="923520"/>
            <a:ext cx="3353348" cy="2239515"/>
          </a:xfrm>
          <a:prstGeom prst="rect">
            <a:avLst/>
          </a:prstGeom>
        </p:spPr>
      </p:pic>
      <p:pic>
        <p:nvPicPr>
          <p:cNvPr id="22" name="Picture 21" descr="A double decker bus on a street&#10;&#10;Description automatically generated">
            <a:extLst>
              <a:ext uri="{FF2B5EF4-FFF2-40B4-BE49-F238E27FC236}">
                <a16:creationId xmlns:a16="http://schemas.microsoft.com/office/drawing/2014/main" id="{82562FC0-147A-9B22-4B0C-63E1EEBFC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4922" y="875364"/>
            <a:ext cx="3353348" cy="223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5766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59FFC-600C-855D-AD75-2707DE88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7B6385-7B4A-F017-72B0-4A21CA795404}"/>
              </a:ext>
            </a:extLst>
          </p:cNvPr>
          <p:cNvSpPr txBox="1"/>
          <p:nvPr/>
        </p:nvSpPr>
        <p:spPr>
          <a:xfrm>
            <a:off x="317770" y="324255"/>
            <a:ext cx="305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9849"/>
                </a:solidFill>
                <a:latin typeface="Gotham Rounded Medium" panose="02000000000000000000" pitchFamily="2" charset="0"/>
              </a:rPr>
              <a:t>IMAGE BANK- TRAIN</a:t>
            </a:r>
          </a:p>
        </p:txBody>
      </p:sp>
      <p:pic>
        <p:nvPicPr>
          <p:cNvPr id="14" name="Picture 13" descr="A train on the tracks&#10;&#10;Description automatically generated">
            <a:extLst>
              <a:ext uri="{FF2B5EF4-FFF2-40B4-BE49-F238E27FC236}">
                <a16:creationId xmlns:a16="http://schemas.microsoft.com/office/drawing/2014/main" id="{76A15657-48D4-DF33-AFD2-5B31E1CF0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06" y="877932"/>
            <a:ext cx="5308654" cy="2322535"/>
          </a:xfrm>
          <a:prstGeom prst="rect">
            <a:avLst/>
          </a:prstGeom>
        </p:spPr>
      </p:pic>
      <p:pic>
        <p:nvPicPr>
          <p:cNvPr id="5" name="Picture 4" descr="A train at a station&#10;&#10;Description automatically generated">
            <a:extLst>
              <a:ext uri="{FF2B5EF4-FFF2-40B4-BE49-F238E27FC236}">
                <a16:creationId xmlns:a16="http://schemas.microsoft.com/office/drawing/2014/main" id="{C9C2B07A-15DA-7FFB-0F17-7F165E874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692" y="877931"/>
            <a:ext cx="5308655" cy="2322536"/>
          </a:xfrm>
          <a:prstGeom prst="rect">
            <a:avLst/>
          </a:prstGeom>
        </p:spPr>
      </p:pic>
      <p:pic>
        <p:nvPicPr>
          <p:cNvPr id="9" name="Picture 8" descr="A train on the tracks&#10;&#10;Description automatically generated">
            <a:extLst>
              <a:ext uri="{FF2B5EF4-FFF2-40B4-BE49-F238E27FC236}">
                <a16:creationId xmlns:a16="http://schemas.microsoft.com/office/drawing/2014/main" id="{DABF7586-DF43-2B21-E210-C282C8BAE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07" y="3429000"/>
            <a:ext cx="5308654" cy="2322536"/>
          </a:xfrm>
          <a:prstGeom prst="rect">
            <a:avLst/>
          </a:prstGeom>
        </p:spPr>
      </p:pic>
      <p:pic>
        <p:nvPicPr>
          <p:cNvPr id="13" name="Picture 12" descr="A green and yellow train on tracks&#10;&#10;Description automatically generated">
            <a:extLst>
              <a:ext uri="{FF2B5EF4-FFF2-40B4-BE49-F238E27FC236}">
                <a16:creationId xmlns:a16="http://schemas.microsoft.com/office/drawing/2014/main" id="{0500E120-D273-D581-2A84-37D59FD1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691" y="3429000"/>
            <a:ext cx="5308656" cy="23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0858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23.12.14"/>
  <p:tag name="AS_TITLE" val="Aspose.Slides for .NET 4.0 Client Profile"/>
  <p:tag name="AS_VERSION" val="23.12"/>
</p:tagLst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Aptos Display" panose="0211000402020202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Aptos" panose="0211000402020202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921B632B4CC8449CD0945E7D3E86D9" ma:contentTypeVersion="16" ma:contentTypeDescription="Create a new document." ma:contentTypeScope="" ma:versionID="c40ed47a21a3a8763607825ff9cdd5d9">
  <xsd:schema xmlns:xsd="http://www.w3.org/2001/XMLSchema" xmlns:xs="http://www.w3.org/2001/XMLSchema" xmlns:p="http://schemas.microsoft.com/office/2006/metadata/properties" xmlns:ns2="f08c5941-f0f8-47d6-85eb-ba28956d5cca" xmlns:ns3="42ad714f-eb24-4f80-9822-7a420bd36437" targetNamespace="http://schemas.microsoft.com/office/2006/metadata/properties" ma:root="true" ma:fieldsID="5e2acd0f4b3e4ad59aa1df08c1824acf" ns2:_="" ns3:_="">
    <xsd:import namespace="f08c5941-f0f8-47d6-85eb-ba28956d5cca"/>
    <xsd:import namespace="42ad714f-eb24-4f80-9822-7a420bd364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_dlc_DocId" minOccurs="0"/>
                <xsd:element ref="ns3:_dlc_DocIdUrl" minOccurs="0"/>
                <xsd:element ref="ns3:_dlc_DocIdPersistId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8c5941-f0f8-47d6-85eb-ba28956d5c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f344948-6e5c-4236-97d3-d87cc10886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d714f-eb24-4f80-9822-7a420bd36437" elementFormDefault="qualified">
    <xsd:import namespace="http://schemas.microsoft.com/office/2006/documentManagement/types"/>
    <xsd:import namespace="http://schemas.microsoft.com/office/infopath/2007/PartnerControls"/>
    <xsd:element name="_dlc_DocId" ma:index="16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1" nillable="true" ma:displayName="Taxonomy Catch All Column" ma:hidden="true" ma:list="{712857aa-42e5-4cc6-8b60-875405f66942}" ma:internalName="TaxCatchAll" ma:showField="CatchAllData" ma:web="42ad714f-eb24-4f80-9822-7a420bd364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2ad714f-eb24-4f80-9822-7a420bd36437">RFCZVPRAFF7X-1851976768-65</_dlc_DocId>
    <_dlc_DocIdUrl xmlns="42ad714f-eb24-4f80-9822-7a420bd36437">
      <Url>https://ntaie.sharepoint.com/sites/Transportal/Customer%20Engagement/_layouts/15/DocIdRedir.aspx?ID=RFCZVPRAFF7X-1851976768-65</Url>
      <Description>RFCZVPRAFF7X-1851976768-65</Description>
    </_dlc_DocIdUrl>
    <lcf76f155ced4ddcb4097134ff3c332f xmlns="f08c5941-f0f8-47d6-85eb-ba28956d5cca">
      <Terms xmlns="http://schemas.microsoft.com/office/infopath/2007/PartnerControls"/>
    </lcf76f155ced4ddcb4097134ff3c332f>
    <TaxCatchAll xmlns="42ad714f-eb24-4f80-9822-7a420bd36437" xsi:nil="true"/>
  </documentManagement>
</p:properties>
</file>

<file path=customXml/itemProps1.xml><?xml version="1.0" encoding="utf-8"?>
<ds:datastoreItem xmlns:ds="http://schemas.openxmlformats.org/officeDocument/2006/customXml" ds:itemID="{4E8B1739-C014-4F46-9160-CEAE8C618C7C}">
  <ds:schemaRefs/>
</ds:datastoreItem>
</file>

<file path=customXml/itemProps2.xml><?xml version="1.0" encoding="utf-8"?>
<ds:datastoreItem xmlns:ds="http://schemas.openxmlformats.org/officeDocument/2006/customXml" ds:itemID="{5686D1A0-9E62-4F2B-95BA-505184AFA9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8c5941-f0f8-47d6-85eb-ba28956d5cca"/>
    <ds:schemaRef ds:uri="42ad714f-eb24-4f80-9822-7a420bd364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DE8F4E-B132-49F4-AC31-E9B14DD4E075}">
  <ds:schemaRefs/>
</ds:datastoreItem>
</file>

<file path=customXml/itemProps4.xml><?xml version="1.0" encoding="utf-8"?>
<ds:datastoreItem xmlns:ds="http://schemas.openxmlformats.org/officeDocument/2006/customXml" ds:itemID="{4802834E-7BE9-4DE3-82A4-2C2DD311AB98}">
  <ds:schemaRefs>
    <ds:schemaRef ds:uri="http://schemas.microsoft.com/office/2006/documentManagement/types"/>
    <ds:schemaRef ds:uri="http://purl.org/dc/elements/1.1/"/>
    <ds:schemaRef ds:uri="f08c5941-f0f8-47d6-85eb-ba28956d5cca"/>
    <ds:schemaRef ds:uri="42ad714f-eb24-4f80-9822-7a420bd36437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114</Words>
  <Application>Microsoft Office PowerPoint</Application>
  <PresentationFormat>Widescreen</PresentationFormat>
  <Paragraphs>63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Gotham Rounded Book</vt:lpstr>
      <vt:lpstr>Gotham Rounded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Beibhinn Harman</dc:creator>
  <cp:lastModifiedBy>Shane Hayes</cp:lastModifiedBy>
  <cp:revision>106</cp:revision>
  <dcterms:created xsi:type="dcterms:W3CDTF">2024-02-08T18:08:23Z</dcterms:created>
  <dcterms:modified xsi:type="dcterms:W3CDTF">2025-12-09T13:01:19Z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5dbf07b0-8725-49dc-bb6b-4c02b467b60f</vt:lpwstr>
  </property>
  <property fmtid="{D5CDD505-2E9C-101B-9397-08002B2CF9AE}" pid="3" name="ContentTypeId">
    <vt:lpwstr>0x01010024921B632B4CC8449CD0945E7D3E86D9</vt:lpwstr>
  </property>
  <property fmtid="{D5CDD505-2E9C-101B-9397-08002B2CF9AE}" pid="4" name="MediaServiceImageTags">
    <vt:lpwstr/>
  </property>
</Properties>
</file>