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6"/>
  </p:notesMasterIdLst>
  <p:sldIdLst>
    <p:sldId id="268" r:id="rId6"/>
    <p:sldId id="274" r:id="rId7"/>
    <p:sldId id="275" r:id="rId8"/>
    <p:sldId id="276" r:id="rId9"/>
    <p:sldId id="277" r:id="rId10"/>
    <p:sldId id="278" r:id="rId11"/>
    <p:sldId id="279" r:id="rId12"/>
    <p:sldId id="280" r:id="rId13"/>
    <p:sldId id="281" r:id="rId14"/>
    <p:sldId id="282" r:id="rId15"/>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67" autoAdjust="0"/>
    <p:restoredTop sz="87638" autoAdjust="0"/>
  </p:normalViewPr>
  <p:slideViewPr>
    <p:cSldViewPr snapToGrid="0">
      <p:cViewPr varScale="1">
        <p:scale>
          <a:sx n="81" d="100"/>
          <a:sy n="81" d="100"/>
        </p:scale>
        <p:origin x="756" y="96"/>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E70876-D916-4D5A-A7CB-9F77D9CD8CAE}" type="datetimeFigureOut">
              <a:rPr lang="en-IE" smtClean="0"/>
              <a:t>03/02/2026</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2C53D7-64E6-48CF-8774-D6C624F6A670}" type="slidenum">
              <a:rPr lang="en-IE" smtClean="0"/>
              <a:t>‹#›</a:t>
            </a:fld>
            <a:endParaRPr lang="en-IE"/>
          </a:p>
        </p:txBody>
      </p:sp>
    </p:spTree>
    <p:extLst>
      <p:ext uri="{BB962C8B-B14F-4D97-AF65-F5344CB8AC3E}">
        <p14:creationId xmlns:p14="http://schemas.microsoft.com/office/powerpoint/2010/main" val="1967433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8D19F32-646B-5F18-2D84-D04CCE605BFF}"/>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49480C5-14C7-6DFF-DE77-40154E4C90EA}"/>
              </a:ext>
            </a:extLst>
          </p:cNvPr>
          <p:cNvSpPr>
            <a:spLocks noGrp="1"/>
          </p:cNvSpPr>
          <p:nvPr>
            <p:ph type="ctrTitle" hasCustomPrompt="1"/>
          </p:nvPr>
        </p:nvSpPr>
        <p:spPr>
          <a:xfrm>
            <a:off x="473243" y="1876342"/>
            <a:ext cx="9144000" cy="634247"/>
          </a:xfrm>
        </p:spPr>
        <p:txBody>
          <a:bodyPr anchor="b">
            <a:normAutofit/>
          </a:bodyPr>
          <a:lstStyle>
            <a:lvl1pPr algn="l">
              <a:defRPr sz="4000" b="0" i="0">
                <a:solidFill>
                  <a:srgbClr val="009849"/>
                </a:solidFill>
                <a:latin typeface="Gotham Rounded Medium" panose="02000000000000000000" pitchFamily="2" charset="0"/>
                <a:cs typeface="Gotham Medium" pitchFamily="2" charset="0"/>
              </a:defRPr>
            </a:lvl1pPr>
          </a:lstStyle>
          <a:p>
            <a:r>
              <a:rPr lang="en-GB"/>
              <a:t>Title here</a:t>
            </a:r>
            <a:endParaRPr lang="en-US"/>
          </a:p>
        </p:txBody>
      </p:sp>
      <p:sp>
        <p:nvSpPr>
          <p:cNvPr id="4" name="Date Placeholder 3">
            <a:extLst>
              <a:ext uri="{FF2B5EF4-FFF2-40B4-BE49-F238E27FC236}">
                <a16:creationId xmlns:a16="http://schemas.microsoft.com/office/drawing/2014/main" id="{31178F93-0EEA-D672-E78A-459BF2180CFB}"/>
              </a:ext>
            </a:extLst>
          </p:cNvPr>
          <p:cNvSpPr>
            <a:spLocks noGrp="1"/>
          </p:cNvSpPr>
          <p:nvPr>
            <p:ph type="dt" sz="half" idx="10"/>
          </p:nvPr>
        </p:nvSpPr>
        <p:spPr>
          <a:xfrm>
            <a:off x="473243" y="6356350"/>
            <a:ext cx="2743200" cy="365125"/>
          </a:xfrm>
        </p:spPr>
        <p:txBody>
          <a:bodyPr/>
          <a:lstStyle/>
          <a:p>
            <a:fld id="{048CAF36-9ACB-DA4A-9C61-430DBFE21EAC}" type="datetimeFigureOut">
              <a:rPr lang="en-US" smtClean="0"/>
              <a:t>2/3/2026</a:t>
            </a:fld>
            <a:endParaRPr lang="en-US"/>
          </a:p>
        </p:txBody>
      </p:sp>
      <p:sp>
        <p:nvSpPr>
          <p:cNvPr id="7" name="Rectangle 6">
            <a:extLst>
              <a:ext uri="{FF2B5EF4-FFF2-40B4-BE49-F238E27FC236}">
                <a16:creationId xmlns:a16="http://schemas.microsoft.com/office/drawing/2014/main" id="{7E43F430-AEBB-9596-80EF-0F2F55FD0D60}"/>
              </a:ext>
            </a:extLst>
          </p:cNvPr>
          <p:cNvSpPr/>
          <p:nvPr userDrawn="1"/>
        </p:nvSpPr>
        <p:spPr>
          <a:xfrm>
            <a:off x="0" y="372951"/>
            <a:ext cx="4174067" cy="13123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pic>
        <p:nvPicPr>
          <p:cNvPr id="6" name="Picture 5">
            <a:extLst>
              <a:ext uri="{FF2B5EF4-FFF2-40B4-BE49-F238E27FC236}">
                <a16:creationId xmlns:a16="http://schemas.microsoft.com/office/drawing/2014/main" id="{2D1484A0-B91B-7A16-1933-D0FA3EF6F4B2}"/>
              </a:ext>
            </a:extLst>
          </p:cNvPr>
          <p:cNvPicPr>
            <a:picLocks noChangeAspect="1"/>
          </p:cNvPicPr>
          <p:nvPr userDrawn="1"/>
        </p:nvPicPr>
        <p:blipFill>
          <a:blip r:embed="rId3"/>
          <a:stretch>
            <a:fillRect/>
          </a:stretch>
        </p:blipFill>
        <p:spPr>
          <a:xfrm>
            <a:off x="-84667" y="-69418"/>
            <a:ext cx="4037476" cy="2015178"/>
          </a:xfrm>
          <a:prstGeom prst="rect">
            <a:avLst/>
          </a:prstGeom>
        </p:spPr>
      </p:pic>
    </p:spTree>
    <p:extLst>
      <p:ext uri="{BB962C8B-B14F-4D97-AF65-F5344CB8AC3E}">
        <p14:creationId xmlns:p14="http://schemas.microsoft.com/office/powerpoint/2010/main" val="263695008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9CD9DCAE-05A9-5CEF-64E7-96E8004711E2}"/>
              </a:ext>
            </a:extLst>
          </p:cNvPr>
          <p:cNvPicPr>
            <a:picLocks noChangeAspect="1"/>
          </p:cNvPicPr>
          <p:nvPr userDrawn="1"/>
        </p:nvPicPr>
        <p:blipFill>
          <a:blip r:embed="rId2"/>
          <a:stretch>
            <a:fillRect/>
          </a:stretch>
        </p:blipFill>
        <p:spPr>
          <a:xfrm>
            <a:off x="2467" y="0"/>
            <a:ext cx="12187065" cy="6858000"/>
          </a:xfrm>
          <a:prstGeom prst="rect">
            <a:avLst/>
          </a:prstGeom>
        </p:spPr>
      </p:pic>
      <p:pic>
        <p:nvPicPr>
          <p:cNvPr id="11" name="Picture 10">
            <a:extLst>
              <a:ext uri="{FF2B5EF4-FFF2-40B4-BE49-F238E27FC236}">
                <a16:creationId xmlns:a16="http://schemas.microsoft.com/office/drawing/2014/main" id="{37583202-2050-1FAA-F46C-D69354F2664E}"/>
              </a:ext>
            </a:extLst>
          </p:cNvPr>
          <p:cNvPicPr>
            <a:picLocks noChangeAspect="1"/>
          </p:cNvPicPr>
          <p:nvPr userDrawn="1"/>
        </p:nvPicPr>
        <p:blipFill>
          <a:blip r:embed="rId3"/>
          <a:srcRect l="13691" t="26177" r="55438" b="27350"/>
          <a:stretch>
            <a:fillRect/>
          </a:stretch>
        </p:blipFill>
        <p:spPr>
          <a:xfrm>
            <a:off x="302554" y="5936566"/>
            <a:ext cx="682183" cy="724486"/>
          </a:xfrm>
          <a:prstGeom prst="rect">
            <a:avLst/>
          </a:prstGeom>
        </p:spPr>
      </p:pic>
      <p:sp>
        <p:nvSpPr>
          <p:cNvPr id="2" name="Title 1">
            <a:extLst>
              <a:ext uri="{FF2B5EF4-FFF2-40B4-BE49-F238E27FC236}">
                <a16:creationId xmlns:a16="http://schemas.microsoft.com/office/drawing/2014/main" id="{70E9B822-AB22-284E-D403-72432165D2D5}"/>
              </a:ext>
            </a:extLst>
          </p:cNvPr>
          <p:cNvSpPr>
            <a:spLocks noGrp="1"/>
          </p:cNvSpPr>
          <p:nvPr>
            <p:ph type="ctrTitle" hasCustomPrompt="1"/>
          </p:nvPr>
        </p:nvSpPr>
        <p:spPr>
          <a:xfrm>
            <a:off x="302555" y="297478"/>
            <a:ext cx="9144000" cy="634247"/>
          </a:xfrm>
        </p:spPr>
        <p:txBody>
          <a:bodyPr anchor="b">
            <a:normAutofit/>
          </a:bodyPr>
          <a:lstStyle>
            <a:lvl1pPr algn="l">
              <a:defRPr sz="4000" b="0" i="0">
                <a:solidFill>
                  <a:srgbClr val="009849"/>
                </a:solidFill>
                <a:latin typeface="Gotham Rounded Medium" panose="02000000000000000000" pitchFamily="2" charset="0"/>
                <a:cs typeface="Gotham Medium" pitchFamily="2" charset="0"/>
              </a:defRPr>
            </a:lvl1pPr>
          </a:lstStyle>
          <a:p>
            <a:r>
              <a:rPr lang="en-GB"/>
              <a:t>Title here</a:t>
            </a:r>
            <a:endParaRPr lang="en-US"/>
          </a:p>
        </p:txBody>
      </p:sp>
    </p:spTree>
    <p:extLst>
      <p:ext uri="{BB962C8B-B14F-4D97-AF65-F5344CB8AC3E}">
        <p14:creationId xmlns:p14="http://schemas.microsoft.com/office/powerpoint/2010/main" val="157241048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9CD9DCAE-05A9-5CEF-64E7-96E8004711E2}"/>
              </a:ext>
            </a:extLst>
          </p:cNvPr>
          <p:cNvPicPr>
            <a:picLocks noChangeAspect="1"/>
          </p:cNvPicPr>
          <p:nvPr userDrawn="1"/>
        </p:nvPicPr>
        <p:blipFill>
          <a:blip r:embed="rId2"/>
          <a:stretch>
            <a:fillRect/>
          </a:stretch>
        </p:blipFill>
        <p:spPr>
          <a:xfrm>
            <a:off x="2467" y="0"/>
            <a:ext cx="12187065" cy="6858000"/>
          </a:xfrm>
          <a:prstGeom prst="rect">
            <a:avLst/>
          </a:prstGeom>
        </p:spPr>
      </p:pic>
      <p:sp>
        <p:nvSpPr>
          <p:cNvPr id="2" name="Title 1">
            <a:extLst>
              <a:ext uri="{FF2B5EF4-FFF2-40B4-BE49-F238E27FC236}">
                <a16:creationId xmlns:a16="http://schemas.microsoft.com/office/drawing/2014/main" id="{56504311-A6A3-8A09-2685-DEAC654474C8}"/>
              </a:ext>
            </a:extLst>
          </p:cNvPr>
          <p:cNvSpPr>
            <a:spLocks noGrp="1"/>
          </p:cNvSpPr>
          <p:nvPr>
            <p:ph type="ctrTitle" hasCustomPrompt="1"/>
          </p:nvPr>
        </p:nvSpPr>
        <p:spPr>
          <a:xfrm>
            <a:off x="302555" y="297478"/>
            <a:ext cx="9144000" cy="634247"/>
          </a:xfrm>
        </p:spPr>
        <p:txBody>
          <a:bodyPr anchor="b">
            <a:normAutofit/>
          </a:bodyPr>
          <a:lstStyle>
            <a:lvl1pPr algn="l">
              <a:defRPr sz="4000" b="0" i="0">
                <a:solidFill>
                  <a:srgbClr val="009849"/>
                </a:solidFill>
                <a:latin typeface="Gotham Rounded Medium" panose="02000000000000000000" pitchFamily="2" charset="0"/>
                <a:cs typeface="Gotham Medium" pitchFamily="2" charset="0"/>
              </a:defRPr>
            </a:lvl1pPr>
          </a:lstStyle>
          <a:p>
            <a:r>
              <a:rPr lang="en-GB"/>
              <a:t>Title here</a:t>
            </a:r>
            <a:endParaRPr lang="en-US"/>
          </a:p>
        </p:txBody>
      </p:sp>
      <p:pic>
        <p:nvPicPr>
          <p:cNvPr id="3" name="Picture 2">
            <a:extLst>
              <a:ext uri="{FF2B5EF4-FFF2-40B4-BE49-F238E27FC236}">
                <a16:creationId xmlns:a16="http://schemas.microsoft.com/office/drawing/2014/main" id="{9F4A7F4D-1862-A6C0-1C5F-61BE26045D50}"/>
              </a:ext>
            </a:extLst>
          </p:cNvPr>
          <p:cNvPicPr>
            <a:picLocks noChangeAspect="1"/>
          </p:cNvPicPr>
          <p:nvPr userDrawn="1"/>
        </p:nvPicPr>
        <p:blipFill>
          <a:blip r:embed="rId3"/>
          <a:srcRect l="13691" t="26177" r="55438" b="27350"/>
          <a:stretch>
            <a:fillRect/>
          </a:stretch>
        </p:blipFill>
        <p:spPr>
          <a:xfrm>
            <a:off x="302554" y="5936566"/>
            <a:ext cx="682183" cy="724486"/>
          </a:xfrm>
          <a:prstGeom prst="rect">
            <a:avLst/>
          </a:prstGeom>
        </p:spPr>
      </p:pic>
    </p:spTree>
    <p:extLst>
      <p:ext uri="{BB962C8B-B14F-4D97-AF65-F5344CB8AC3E}">
        <p14:creationId xmlns:p14="http://schemas.microsoft.com/office/powerpoint/2010/main" val="64152950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9CD9DCAE-05A9-5CEF-64E7-96E8004711E2}"/>
              </a:ext>
            </a:extLst>
          </p:cNvPr>
          <p:cNvPicPr>
            <a:picLocks noChangeAspect="1"/>
          </p:cNvPicPr>
          <p:nvPr userDrawn="1"/>
        </p:nvPicPr>
        <p:blipFill>
          <a:blip r:embed="rId2"/>
          <a:stretch>
            <a:fillRect/>
          </a:stretch>
        </p:blipFill>
        <p:spPr>
          <a:xfrm>
            <a:off x="2467" y="0"/>
            <a:ext cx="12187065" cy="6858000"/>
          </a:xfrm>
          <a:prstGeom prst="rect">
            <a:avLst/>
          </a:prstGeom>
        </p:spPr>
      </p:pic>
      <p:sp>
        <p:nvSpPr>
          <p:cNvPr id="2" name="Title 1">
            <a:extLst>
              <a:ext uri="{FF2B5EF4-FFF2-40B4-BE49-F238E27FC236}">
                <a16:creationId xmlns:a16="http://schemas.microsoft.com/office/drawing/2014/main" id="{037F0D7F-BFAD-886D-D32E-C6D10B7A0C3E}"/>
              </a:ext>
            </a:extLst>
          </p:cNvPr>
          <p:cNvSpPr>
            <a:spLocks noGrp="1"/>
          </p:cNvSpPr>
          <p:nvPr>
            <p:ph type="ctrTitle" hasCustomPrompt="1"/>
          </p:nvPr>
        </p:nvSpPr>
        <p:spPr>
          <a:xfrm>
            <a:off x="302555" y="297478"/>
            <a:ext cx="9144000" cy="634247"/>
          </a:xfrm>
        </p:spPr>
        <p:txBody>
          <a:bodyPr anchor="b">
            <a:normAutofit/>
          </a:bodyPr>
          <a:lstStyle>
            <a:lvl1pPr algn="l">
              <a:defRPr sz="4000" b="0" i="0">
                <a:solidFill>
                  <a:srgbClr val="009849"/>
                </a:solidFill>
                <a:latin typeface="Gotham Rounded Medium" panose="02000000000000000000" pitchFamily="2" charset="0"/>
                <a:cs typeface="Gotham Medium" pitchFamily="2" charset="0"/>
              </a:defRPr>
            </a:lvl1pPr>
          </a:lstStyle>
          <a:p>
            <a:r>
              <a:rPr lang="en-GB"/>
              <a:t>Title here</a:t>
            </a:r>
            <a:endParaRPr lang="en-US"/>
          </a:p>
        </p:txBody>
      </p:sp>
      <p:pic>
        <p:nvPicPr>
          <p:cNvPr id="3" name="Picture 2">
            <a:extLst>
              <a:ext uri="{FF2B5EF4-FFF2-40B4-BE49-F238E27FC236}">
                <a16:creationId xmlns:a16="http://schemas.microsoft.com/office/drawing/2014/main" id="{77C6A7D7-A3E2-003C-DE97-F603FBAA0DA2}"/>
              </a:ext>
            </a:extLst>
          </p:cNvPr>
          <p:cNvPicPr>
            <a:picLocks noChangeAspect="1"/>
          </p:cNvPicPr>
          <p:nvPr userDrawn="1"/>
        </p:nvPicPr>
        <p:blipFill>
          <a:blip r:embed="rId3"/>
          <a:srcRect l="13691" t="26177" r="55438" b="27350"/>
          <a:stretch>
            <a:fillRect/>
          </a:stretch>
        </p:blipFill>
        <p:spPr>
          <a:xfrm>
            <a:off x="302554" y="5936566"/>
            <a:ext cx="682183" cy="724486"/>
          </a:xfrm>
          <a:prstGeom prst="rect">
            <a:avLst/>
          </a:prstGeom>
        </p:spPr>
      </p:pic>
    </p:spTree>
    <p:extLst>
      <p:ext uri="{BB962C8B-B14F-4D97-AF65-F5344CB8AC3E}">
        <p14:creationId xmlns:p14="http://schemas.microsoft.com/office/powerpoint/2010/main" val="306980405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9CD9DCAE-05A9-5CEF-64E7-96E8004711E2}"/>
              </a:ext>
            </a:extLst>
          </p:cNvPr>
          <p:cNvPicPr>
            <a:picLocks noChangeAspect="1"/>
          </p:cNvPicPr>
          <p:nvPr userDrawn="1"/>
        </p:nvPicPr>
        <p:blipFill>
          <a:blip r:embed="rId2"/>
          <a:stretch>
            <a:fillRect/>
          </a:stretch>
        </p:blipFill>
        <p:spPr>
          <a:xfrm>
            <a:off x="2467" y="0"/>
            <a:ext cx="12187065" cy="6858000"/>
          </a:xfrm>
          <a:prstGeom prst="rect">
            <a:avLst/>
          </a:prstGeom>
        </p:spPr>
      </p:pic>
      <p:sp>
        <p:nvSpPr>
          <p:cNvPr id="9" name="Title 1">
            <a:extLst>
              <a:ext uri="{FF2B5EF4-FFF2-40B4-BE49-F238E27FC236}">
                <a16:creationId xmlns:a16="http://schemas.microsoft.com/office/drawing/2014/main" id="{4F99411A-3161-1839-7AA7-A7883DC86FBC}"/>
              </a:ext>
            </a:extLst>
          </p:cNvPr>
          <p:cNvSpPr>
            <a:spLocks noGrp="1"/>
          </p:cNvSpPr>
          <p:nvPr>
            <p:ph type="ctrTitle" hasCustomPrompt="1"/>
          </p:nvPr>
        </p:nvSpPr>
        <p:spPr>
          <a:xfrm>
            <a:off x="302555" y="297478"/>
            <a:ext cx="9144000" cy="634247"/>
          </a:xfrm>
        </p:spPr>
        <p:txBody>
          <a:bodyPr anchor="b">
            <a:normAutofit/>
          </a:bodyPr>
          <a:lstStyle>
            <a:lvl1pPr algn="l">
              <a:defRPr sz="4000" b="0" i="0">
                <a:solidFill>
                  <a:srgbClr val="009849"/>
                </a:solidFill>
                <a:latin typeface="Gotham Rounded Medium" panose="02000000000000000000" pitchFamily="2" charset="0"/>
                <a:cs typeface="Gotham Medium" pitchFamily="2" charset="0"/>
              </a:defRPr>
            </a:lvl1pPr>
          </a:lstStyle>
          <a:p>
            <a:r>
              <a:rPr lang="en-GB"/>
              <a:t>Title here</a:t>
            </a:r>
            <a:endParaRPr lang="en-US"/>
          </a:p>
        </p:txBody>
      </p:sp>
      <p:pic>
        <p:nvPicPr>
          <p:cNvPr id="2" name="Picture 1">
            <a:extLst>
              <a:ext uri="{FF2B5EF4-FFF2-40B4-BE49-F238E27FC236}">
                <a16:creationId xmlns:a16="http://schemas.microsoft.com/office/drawing/2014/main" id="{3A8E8D95-3CAA-7844-168B-A3FA74625B09}"/>
              </a:ext>
            </a:extLst>
          </p:cNvPr>
          <p:cNvPicPr>
            <a:picLocks noChangeAspect="1"/>
          </p:cNvPicPr>
          <p:nvPr userDrawn="1"/>
        </p:nvPicPr>
        <p:blipFill>
          <a:blip r:embed="rId3"/>
          <a:srcRect l="13691" t="26177" r="55438" b="27350"/>
          <a:stretch>
            <a:fillRect/>
          </a:stretch>
        </p:blipFill>
        <p:spPr>
          <a:xfrm>
            <a:off x="302554" y="5936566"/>
            <a:ext cx="682183" cy="724486"/>
          </a:xfrm>
          <a:prstGeom prst="rect">
            <a:avLst/>
          </a:prstGeom>
        </p:spPr>
      </p:pic>
    </p:spTree>
    <p:extLst>
      <p:ext uri="{BB962C8B-B14F-4D97-AF65-F5344CB8AC3E}">
        <p14:creationId xmlns:p14="http://schemas.microsoft.com/office/powerpoint/2010/main" val="369216253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9CD9DCAE-05A9-5CEF-64E7-96E8004711E2}"/>
              </a:ext>
            </a:extLst>
          </p:cNvPr>
          <p:cNvPicPr>
            <a:picLocks noChangeAspect="1"/>
          </p:cNvPicPr>
          <p:nvPr userDrawn="1"/>
        </p:nvPicPr>
        <p:blipFill>
          <a:blip r:embed="rId2"/>
          <a:stretch>
            <a:fillRect/>
          </a:stretch>
        </p:blipFill>
        <p:spPr>
          <a:xfrm>
            <a:off x="2467" y="0"/>
            <a:ext cx="12187065" cy="6858000"/>
          </a:xfrm>
          <a:prstGeom prst="rect">
            <a:avLst/>
          </a:prstGeom>
        </p:spPr>
      </p:pic>
      <p:sp>
        <p:nvSpPr>
          <p:cNvPr id="2" name="Title 1">
            <a:extLst>
              <a:ext uri="{FF2B5EF4-FFF2-40B4-BE49-F238E27FC236}">
                <a16:creationId xmlns:a16="http://schemas.microsoft.com/office/drawing/2014/main" id="{1971ADF5-5539-7BBC-3E51-368A134F7C38}"/>
              </a:ext>
            </a:extLst>
          </p:cNvPr>
          <p:cNvSpPr>
            <a:spLocks noGrp="1"/>
          </p:cNvSpPr>
          <p:nvPr>
            <p:ph type="ctrTitle" hasCustomPrompt="1"/>
          </p:nvPr>
        </p:nvSpPr>
        <p:spPr>
          <a:xfrm>
            <a:off x="302555" y="297478"/>
            <a:ext cx="9144000" cy="634247"/>
          </a:xfrm>
        </p:spPr>
        <p:txBody>
          <a:bodyPr anchor="b">
            <a:normAutofit/>
          </a:bodyPr>
          <a:lstStyle>
            <a:lvl1pPr algn="l">
              <a:defRPr sz="4000" b="0" i="0">
                <a:solidFill>
                  <a:srgbClr val="009849"/>
                </a:solidFill>
                <a:latin typeface="Gotham Rounded Medium" panose="02000000000000000000" pitchFamily="2" charset="0"/>
                <a:cs typeface="Gotham Medium" pitchFamily="2" charset="0"/>
              </a:defRPr>
            </a:lvl1pPr>
          </a:lstStyle>
          <a:p>
            <a:r>
              <a:rPr lang="en-GB"/>
              <a:t>Title here</a:t>
            </a:r>
            <a:endParaRPr lang="en-US"/>
          </a:p>
        </p:txBody>
      </p:sp>
      <p:pic>
        <p:nvPicPr>
          <p:cNvPr id="3" name="Picture 2">
            <a:extLst>
              <a:ext uri="{FF2B5EF4-FFF2-40B4-BE49-F238E27FC236}">
                <a16:creationId xmlns:a16="http://schemas.microsoft.com/office/drawing/2014/main" id="{F0127712-5CAC-2A54-9A96-8DBD20FECF1D}"/>
              </a:ext>
            </a:extLst>
          </p:cNvPr>
          <p:cNvPicPr>
            <a:picLocks noChangeAspect="1"/>
          </p:cNvPicPr>
          <p:nvPr userDrawn="1"/>
        </p:nvPicPr>
        <p:blipFill>
          <a:blip r:embed="rId3"/>
          <a:srcRect l="13691" t="26177" r="55438" b="27350"/>
          <a:stretch>
            <a:fillRect/>
          </a:stretch>
        </p:blipFill>
        <p:spPr>
          <a:xfrm>
            <a:off x="302554" y="5936566"/>
            <a:ext cx="682183" cy="724486"/>
          </a:xfrm>
          <a:prstGeom prst="rect">
            <a:avLst/>
          </a:prstGeom>
        </p:spPr>
      </p:pic>
    </p:spTree>
    <p:extLst>
      <p:ext uri="{BB962C8B-B14F-4D97-AF65-F5344CB8AC3E}">
        <p14:creationId xmlns:p14="http://schemas.microsoft.com/office/powerpoint/2010/main" val="145037479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DE25017-B35B-BF28-C62E-DA027686A3CC}"/>
              </a:ext>
            </a:extLst>
          </p:cNvPr>
          <p:cNvPicPr>
            <a:picLocks noChangeAspect="1"/>
          </p:cNvPicPr>
          <p:nvPr userDrawn="1"/>
        </p:nvPicPr>
        <p:blipFill>
          <a:blip r:embed="rId2"/>
          <a:stretch>
            <a:fillRect/>
          </a:stretch>
        </p:blipFill>
        <p:spPr>
          <a:xfrm>
            <a:off x="2467" y="0"/>
            <a:ext cx="12187065" cy="6858000"/>
          </a:xfrm>
          <a:prstGeom prst="rect">
            <a:avLst/>
          </a:prstGeom>
        </p:spPr>
      </p:pic>
      <p:sp>
        <p:nvSpPr>
          <p:cNvPr id="3" name="Title 1">
            <a:extLst>
              <a:ext uri="{FF2B5EF4-FFF2-40B4-BE49-F238E27FC236}">
                <a16:creationId xmlns:a16="http://schemas.microsoft.com/office/drawing/2014/main" id="{21976B41-C4D6-B059-673F-C65A2E7866CC}"/>
              </a:ext>
            </a:extLst>
          </p:cNvPr>
          <p:cNvSpPr>
            <a:spLocks noGrp="1"/>
          </p:cNvSpPr>
          <p:nvPr>
            <p:ph type="ctrTitle" hasCustomPrompt="1"/>
          </p:nvPr>
        </p:nvSpPr>
        <p:spPr>
          <a:xfrm>
            <a:off x="302555" y="297478"/>
            <a:ext cx="9144000" cy="634247"/>
          </a:xfrm>
        </p:spPr>
        <p:txBody>
          <a:bodyPr anchor="b">
            <a:normAutofit/>
          </a:bodyPr>
          <a:lstStyle>
            <a:lvl1pPr algn="l">
              <a:defRPr sz="4000" b="0" i="0">
                <a:solidFill>
                  <a:srgbClr val="009849"/>
                </a:solidFill>
                <a:latin typeface="Gotham Rounded Medium" panose="02000000000000000000" pitchFamily="2" charset="0"/>
                <a:cs typeface="Gotham Medium" pitchFamily="2" charset="0"/>
              </a:defRPr>
            </a:lvl1pPr>
          </a:lstStyle>
          <a:p>
            <a:r>
              <a:rPr lang="en-GB"/>
              <a:t>Title here</a:t>
            </a:r>
            <a:endParaRPr lang="en-US"/>
          </a:p>
        </p:txBody>
      </p:sp>
      <p:pic>
        <p:nvPicPr>
          <p:cNvPr id="4" name="Picture 3">
            <a:extLst>
              <a:ext uri="{FF2B5EF4-FFF2-40B4-BE49-F238E27FC236}">
                <a16:creationId xmlns:a16="http://schemas.microsoft.com/office/drawing/2014/main" id="{F2212920-9450-B799-47B9-DA2F6D4EF0EF}"/>
              </a:ext>
            </a:extLst>
          </p:cNvPr>
          <p:cNvPicPr>
            <a:picLocks noChangeAspect="1"/>
          </p:cNvPicPr>
          <p:nvPr userDrawn="1"/>
        </p:nvPicPr>
        <p:blipFill>
          <a:blip r:embed="rId3"/>
          <a:srcRect l="13691" t="26177" r="55438" b="27350"/>
          <a:stretch>
            <a:fillRect/>
          </a:stretch>
        </p:blipFill>
        <p:spPr>
          <a:xfrm>
            <a:off x="302554" y="5936566"/>
            <a:ext cx="682183" cy="724486"/>
          </a:xfrm>
          <a:prstGeom prst="rect">
            <a:avLst/>
          </a:prstGeom>
        </p:spPr>
      </p:pic>
    </p:spTree>
    <p:extLst>
      <p:ext uri="{BB962C8B-B14F-4D97-AF65-F5344CB8AC3E}">
        <p14:creationId xmlns:p14="http://schemas.microsoft.com/office/powerpoint/2010/main" val="19758670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8788783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9DAF5C-C997-A998-0C62-5C52901376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4" name="Date Placeholder 3">
            <a:extLst>
              <a:ext uri="{FF2B5EF4-FFF2-40B4-BE49-F238E27FC236}">
                <a16:creationId xmlns:a16="http://schemas.microsoft.com/office/drawing/2014/main" id="{B7BE3041-F537-C416-4057-AA61AC70E8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8CAF36-9ACB-DA4A-9C61-430DBFE21EAC}" type="datetimeFigureOut">
              <a:rPr lang="en-US" smtClean="0"/>
              <a:t>2/3/2026</a:t>
            </a:fld>
            <a:endParaRPr lang="en-US"/>
          </a:p>
        </p:txBody>
      </p:sp>
      <p:sp>
        <p:nvSpPr>
          <p:cNvPr id="5" name="Footer Placeholder 4">
            <a:extLst>
              <a:ext uri="{FF2B5EF4-FFF2-40B4-BE49-F238E27FC236}">
                <a16:creationId xmlns:a16="http://schemas.microsoft.com/office/drawing/2014/main" id="{DF3E583C-B2AF-1010-857E-75855054A5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2F7C09-E964-5E8D-D6BC-95FDBF5C10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AD87F5-D536-E345-B87C-5468563D0F12}" type="slidenum">
              <a:rPr lang="en-US" smtClean="0"/>
              <a:t>‹#›</a:t>
            </a:fld>
            <a:endParaRPr lang="en-US"/>
          </a:p>
        </p:txBody>
      </p:sp>
    </p:spTree>
    <p:extLst>
      <p:ext uri="{BB962C8B-B14F-4D97-AF65-F5344CB8AC3E}">
        <p14:creationId xmlns:p14="http://schemas.microsoft.com/office/powerpoint/2010/main" val="2894147083"/>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61" r:id="rId3"/>
    <p:sldLayoutId id="2147483662" r:id="rId4"/>
    <p:sldLayoutId id="2147483663" r:id="rId5"/>
    <p:sldLayoutId id="2147483664" r:id="rId6"/>
    <p:sldLayoutId id="2147483655" r:id="rId7"/>
    <p:sldLayoutId id="2147483665" r:id="rId8"/>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ctivetravellogger.ie/"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mailto:stepchallenge@nationaltransport.i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www.activetravellogger.ie/"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www.activetravellogger.ie/"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www.activetravellogger.ie/"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29D3E-479B-F616-C36E-863940077169}"/>
              </a:ext>
            </a:extLst>
          </p:cNvPr>
          <p:cNvSpPr>
            <a:spLocks noGrp="1"/>
          </p:cNvSpPr>
          <p:nvPr>
            <p:ph type="ctrTitle"/>
          </p:nvPr>
        </p:nvSpPr>
        <p:spPr>
          <a:xfrm>
            <a:off x="178276" y="2102484"/>
            <a:ext cx="6279826" cy="634247"/>
          </a:xfrm>
        </p:spPr>
        <p:txBody>
          <a:bodyPr>
            <a:noAutofit/>
          </a:bodyPr>
          <a:lstStyle/>
          <a:p>
            <a:r>
              <a:rPr lang="ga-IE" sz="2800" b="1"/>
              <a:t>Dúshlán Céime an Marchathon 2026 </a:t>
            </a:r>
            <a:br>
              <a:rPr lang="ga-IE" sz="2800"/>
            </a:br>
            <a:r>
              <a:rPr lang="ga-IE" sz="2400" b="1"/>
              <a:t>Samplaí de Theidil Meán Sóisialta le haghaidh Comhordaitheoirí</a:t>
            </a:r>
            <a:endParaRPr lang="en-IE" sz="2800" b="1" dirty="0"/>
          </a:p>
        </p:txBody>
      </p:sp>
    </p:spTree>
    <p:extLst>
      <p:ext uri="{BB962C8B-B14F-4D97-AF65-F5344CB8AC3E}">
        <p14:creationId xmlns:p14="http://schemas.microsoft.com/office/powerpoint/2010/main" val="57628273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F2803-8D0D-44CE-0297-E35755588136}"/>
              </a:ext>
            </a:extLst>
          </p:cNvPr>
          <p:cNvSpPr>
            <a:spLocks noGrp="1"/>
          </p:cNvSpPr>
          <p:nvPr>
            <p:ph type="ctrTitle"/>
          </p:nvPr>
        </p:nvSpPr>
        <p:spPr/>
        <p:txBody>
          <a:bodyPr>
            <a:normAutofit fontScale="90000"/>
          </a:bodyPr>
          <a:lstStyle/>
          <a:p>
            <a:r>
              <a:rPr lang="ga-IE" b="1"/>
              <a:t>Tar éis an Marchathon</a:t>
            </a:r>
            <a:endParaRPr lang="en-IE" dirty="0"/>
          </a:p>
        </p:txBody>
      </p:sp>
      <p:sp>
        <p:nvSpPr>
          <p:cNvPr id="4" name="TextBox 3">
            <a:extLst>
              <a:ext uri="{FF2B5EF4-FFF2-40B4-BE49-F238E27FC236}">
                <a16:creationId xmlns:a16="http://schemas.microsoft.com/office/drawing/2014/main" id="{DC877563-FEFE-D3BB-E46E-DE661371EA2D}"/>
              </a:ext>
            </a:extLst>
          </p:cNvPr>
          <p:cNvSpPr txBox="1"/>
          <p:nvPr/>
        </p:nvSpPr>
        <p:spPr>
          <a:xfrm>
            <a:off x="302555" y="1160842"/>
            <a:ext cx="11346425" cy="2862771"/>
          </a:xfrm>
          <a:prstGeom prst="rect">
            <a:avLst/>
          </a:prstGeom>
          <a:noFill/>
        </p:spPr>
        <p:txBody>
          <a:bodyPr wrap="square">
            <a:spAutoFit/>
          </a:bodyPr>
          <a:lstStyle/>
          <a:p>
            <a:pPr>
              <a:lnSpc>
                <a:spcPct val="107000"/>
              </a:lnSpc>
              <a:spcAft>
                <a:spcPts val="800"/>
              </a:spcAft>
              <a:buNone/>
            </a:pPr>
            <a:r>
              <a:rPr lang="ga-IE" b="1">
                <a:solidFill>
                  <a:srgbClr val="241F21"/>
                </a:solidFill>
                <a:effectLst/>
                <a:latin typeface="Aptos"/>
                <a:ea typeface="Calibri"/>
                <a:cs typeface="Times New Roman"/>
                <a:sym typeface="Aptos"/>
              </a:rPr>
              <a:t>Lá 30 – 30 Márta</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ga-IE">
                <a:effectLst/>
                <a:latin typeface="Aptos"/>
                <a:ea typeface="Calibri"/>
                <a:cs typeface="Times New Roman"/>
                <a:sym typeface="Aptos"/>
              </a:rPr>
              <a:t>Ar mhaith leat áit a bheith agat ar Chlár na gCinnirí #Marchathon2026? Is é 2 pm inniu an spriocdháta chun do chéimeanna a thaifeadadh. Logáil isteach sa </a:t>
            </a:r>
            <a:r>
              <a:rPr lang="ga-IE" u="sng">
                <a:solidFill>
                  <a:srgbClr val="0563C1"/>
                </a:solidFill>
                <a:effectLst/>
                <a:latin typeface="Aptos"/>
                <a:ea typeface="Calibri"/>
                <a:cs typeface="Times New Roman"/>
                <a:sym typeface="Aptos"/>
                <a:hlinkClick r:id="rId2"/>
              </a:rPr>
              <a:t>www.activetravellogger.ie</a:t>
            </a:r>
            <a:r>
              <a:rPr lang="ga-IE">
                <a:effectLst/>
                <a:latin typeface="Aptos"/>
                <a:ea typeface="Calibri"/>
                <a:cs typeface="Times New Roman"/>
                <a:sym typeface="Aptos"/>
              </a:rPr>
              <a:t> agus cuir do chéimeanna chun tairbhe.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ga-IE">
                <a:effectLst/>
                <a:latin typeface="Aptos"/>
                <a:ea typeface="Calibri"/>
                <a:cs typeface="Times New Roman"/>
                <a:sym typeface="Aptos"/>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ga-IE" b="1">
                <a:effectLst/>
                <a:latin typeface="Aptos"/>
                <a:ea typeface="Calibri"/>
                <a:cs typeface="Times New Roman"/>
                <a:sym typeface="Aptos"/>
              </a:rPr>
              <a:t>Lá 33 - Déardaoin an 2 Aibreán</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ga-IE">
                <a:effectLst/>
                <a:latin typeface="Aptos"/>
                <a:ea typeface="Calibri"/>
                <a:cs typeface="Times New Roman"/>
                <a:sym typeface="Aptos"/>
              </a:rPr>
              <a:t>Tá an Lá Mór Anseo – Tá Clár na gCinnirí Deiridh Marchathon 2026 Beo Anois. Déanaimid comhghairdeas ó chroí leis na buaiteoirí uile agus le gach duine i [Ainm na hEagraíochta], a bhí ina rannpháirtithe an-díograiseach – is sibh ár seaimpíní siúlóide! Coinnigh ort ag siúl ar scoil nó ar obair.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51319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ga-IE" b="1"/>
              <a:t>Achoimre</a:t>
            </a:r>
            <a:endParaRPr lang="en-IE" b="1" dirty="0">
              <a:solidFill>
                <a:srgbClr val="009849"/>
              </a:solidFill>
            </a:endParaRPr>
          </a:p>
        </p:txBody>
      </p:sp>
      <p:sp>
        <p:nvSpPr>
          <p:cNvPr id="4" name="TextBox 3">
            <a:extLst>
              <a:ext uri="{FF2B5EF4-FFF2-40B4-BE49-F238E27FC236}">
                <a16:creationId xmlns:a16="http://schemas.microsoft.com/office/drawing/2014/main" id="{60909042-A228-AA34-8656-376214591576}"/>
              </a:ext>
            </a:extLst>
          </p:cNvPr>
          <p:cNvSpPr txBox="1"/>
          <p:nvPr/>
        </p:nvSpPr>
        <p:spPr>
          <a:xfrm>
            <a:off x="302555" y="928211"/>
            <a:ext cx="8005703" cy="4770537"/>
          </a:xfrm>
          <a:prstGeom prst="rect">
            <a:avLst/>
          </a:prstGeom>
          <a:noFill/>
        </p:spPr>
        <p:txBody>
          <a:bodyPr wrap="square">
            <a:spAutoFit/>
          </a:bodyPr>
          <a:lstStyle/>
          <a:p>
            <a:r>
              <a:rPr lang="ga-IE" sz="1600"/>
              <a:t>Ar fáil thíos, tá rogha teideal meán sóisialta ar féidir leat iad a úsáid nó a leasú chun Dúshlán Céime an Marchathon a chur chun cinn i measc foirne agus/nó scoláirí i d’eagraíocht.</a:t>
            </a:r>
            <a:endParaRPr lang="en-IE" sz="1600" dirty="0"/>
          </a:p>
          <a:p>
            <a:endParaRPr lang="en-IE" sz="1600" dirty="0"/>
          </a:p>
          <a:p>
            <a:r>
              <a:rPr lang="ga-IE" sz="1600"/>
              <a:t>Is féidir na teidil sin a chur leis na grafaicí caighdeánacha fógraíochta nó leis na teimpléid ineagarthóireachta atá ar fáil ag www.stepchallenge.ie. </a:t>
            </a:r>
          </a:p>
          <a:p>
            <a:endParaRPr lang="en-IE" sz="1600" dirty="0"/>
          </a:p>
          <a:p>
            <a:r>
              <a:rPr lang="ga-IE" sz="1600"/>
              <a:t>Má tá ceist ar bith agat, téigh i dteagmháil leis an bhfoireann Taistil Níos Cliste ag </a:t>
            </a:r>
            <a:r>
              <a:rPr lang="ga-IE" sz="1600">
                <a:hlinkClick r:id="rId2"/>
              </a:rPr>
              <a:t>stepchallenge@nationaltransport.ie</a:t>
            </a:r>
            <a:r>
              <a:rPr lang="ga-IE" sz="1600"/>
              <a:t>.</a:t>
            </a:r>
          </a:p>
          <a:p>
            <a:endParaRPr lang="en-IE" sz="1600" dirty="0"/>
          </a:p>
          <a:p>
            <a:r>
              <a:rPr lang="ga-IE" sz="1600"/>
              <a:t>Seans gur mhaith leat na haischlibeanna seo a leanas a chur leis, má bhíonn spás ann </a:t>
            </a:r>
          </a:p>
          <a:p>
            <a:pPr marL="285750" indent="-285750">
              <a:buFont typeface="Arial" panose="020B0604020202020204" pitchFamily="34" charset="0"/>
              <a:buChar char="•"/>
            </a:pPr>
            <a:r>
              <a:rPr lang="ga-IE" sz="1600"/>
              <a:t>#Marchathon</a:t>
            </a:r>
          </a:p>
          <a:p>
            <a:pPr marL="285750" indent="-285750">
              <a:buFont typeface="Arial" panose="020B0604020202020204" pitchFamily="34" charset="0"/>
              <a:buChar char="•"/>
            </a:pPr>
            <a:r>
              <a:rPr lang="ga-IE" sz="1600"/>
              <a:t>#TaistealNíosClisteTFI</a:t>
            </a:r>
          </a:p>
          <a:p>
            <a:endParaRPr lang="en-IE" sz="1600" dirty="0"/>
          </a:p>
          <a:p>
            <a:r>
              <a:rPr lang="ga-IE" sz="1600"/>
              <a:t>Is féidir leat an leathanach seo a leanas a chlibeáil ar an ardán ábhartha.</a:t>
            </a:r>
          </a:p>
          <a:p>
            <a:endParaRPr lang="en-IE" sz="1600" dirty="0"/>
          </a:p>
          <a:p>
            <a:pPr marL="285750" indent="-285750">
              <a:buFont typeface="Arial" panose="020B0604020202020204" pitchFamily="34" charset="0"/>
              <a:buChar char="•"/>
            </a:pPr>
            <a:r>
              <a:rPr lang="ga-IE" sz="1600"/>
              <a:t>Meáin Shóisialta Taisteal Níos Cliste TFI</a:t>
            </a:r>
          </a:p>
          <a:p>
            <a:pPr marL="285750" indent="-285750">
              <a:buFont typeface="Arial" panose="020B0604020202020204" pitchFamily="34" charset="0"/>
              <a:buChar char="•"/>
            </a:pPr>
            <a:r>
              <a:rPr lang="ga-IE" sz="1600"/>
              <a:t>Twitter: @TFISmartTravel</a:t>
            </a:r>
          </a:p>
          <a:p>
            <a:pPr marL="285750" indent="-285750">
              <a:buFont typeface="Arial" panose="020B0604020202020204" pitchFamily="34" charset="0"/>
              <a:buChar char="•"/>
            </a:pPr>
            <a:r>
              <a:rPr lang="ga-IE" sz="1600"/>
              <a:t>Instagram: @tfismartertravel</a:t>
            </a:r>
          </a:p>
          <a:p>
            <a:endParaRPr lang="en-IE" sz="1600" dirty="0"/>
          </a:p>
        </p:txBody>
      </p:sp>
      <p:pic>
        <p:nvPicPr>
          <p:cNvPr id="6" name="Picture 5" descr="A poster for a march marathon&#10;&#10;AI-generated content may be incorrect.">
            <a:extLst>
              <a:ext uri="{FF2B5EF4-FFF2-40B4-BE49-F238E27FC236}">
                <a16:creationId xmlns:a16="http://schemas.microsoft.com/office/drawing/2014/main" id="{4DD35B9E-AA4F-879C-62B7-4D57224C31B3}"/>
              </a:ext>
            </a:extLst>
          </p:cNvPr>
          <p:cNvPicPr>
            <a:picLocks noChangeAspect="1"/>
          </p:cNvPicPr>
          <p:nvPr/>
        </p:nvPicPr>
        <p:blipFill>
          <a:blip r:embed="rId3"/>
          <a:stretch>
            <a:fillRect/>
          </a:stretch>
        </p:blipFill>
        <p:spPr>
          <a:xfrm>
            <a:off x="8072283" y="1371685"/>
            <a:ext cx="3448227" cy="428647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TextBox 6">
            <a:extLst>
              <a:ext uri="{FF2B5EF4-FFF2-40B4-BE49-F238E27FC236}">
                <a16:creationId xmlns:a16="http://schemas.microsoft.com/office/drawing/2014/main" id="{4634F3FD-2963-09F5-87EF-50A37B74ABA9}"/>
              </a:ext>
            </a:extLst>
          </p:cNvPr>
          <p:cNvSpPr txBox="1"/>
          <p:nvPr/>
        </p:nvSpPr>
        <p:spPr>
          <a:xfrm>
            <a:off x="8455742" y="5791081"/>
            <a:ext cx="2841523" cy="369332"/>
          </a:xfrm>
          <a:prstGeom prst="rect">
            <a:avLst/>
          </a:prstGeom>
          <a:noFill/>
        </p:spPr>
        <p:txBody>
          <a:bodyPr wrap="square" rtlCol="0">
            <a:spAutoFit/>
          </a:bodyPr>
          <a:lstStyle/>
          <a:p>
            <a:r>
              <a:rPr lang="ga-IE"/>
              <a:t>Grafaic Shamplach do Instagram</a:t>
            </a:r>
          </a:p>
        </p:txBody>
      </p:sp>
    </p:spTree>
    <p:extLst>
      <p:ext uri="{BB962C8B-B14F-4D97-AF65-F5344CB8AC3E}">
        <p14:creationId xmlns:p14="http://schemas.microsoft.com/office/powerpoint/2010/main" val="204628553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DAF5E-35A1-D787-11DC-904C372FF120}"/>
              </a:ext>
            </a:extLst>
          </p:cNvPr>
          <p:cNvSpPr>
            <a:spLocks noGrp="1"/>
          </p:cNvSpPr>
          <p:nvPr>
            <p:ph type="ctrTitle"/>
          </p:nvPr>
        </p:nvSpPr>
        <p:spPr>
          <a:xfrm>
            <a:off x="302555" y="341969"/>
            <a:ext cx="11496154" cy="634247"/>
          </a:xfrm>
        </p:spPr>
        <p:txBody>
          <a:bodyPr>
            <a:normAutofit fontScale="90000"/>
          </a:bodyPr>
          <a:lstStyle/>
          <a:p>
            <a:r>
              <a:rPr lang="ga-IE" b="1"/>
              <a:t>Marchathon a fhógairt </a:t>
            </a:r>
            <a:endParaRPr lang="en-IE" dirty="0"/>
          </a:p>
        </p:txBody>
      </p:sp>
      <p:sp>
        <p:nvSpPr>
          <p:cNvPr id="4" name="TextBox 3">
            <a:extLst>
              <a:ext uri="{FF2B5EF4-FFF2-40B4-BE49-F238E27FC236}">
                <a16:creationId xmlns:a16="http://schemas.microsoft.com/office/drawing/2014/main" id="{6160E835-F5EF-8B31-1DDD-03AC3E075A61}"/>
              </a:ext>
            </a:extLst>
          </p:cNvPr>
          <p:cNvSpPr txBox="1"/>
          <p:nvPr/>
        </p:nvSpPr>
        <p:spPr>
          <a:xfrm>
            <a:off x="113071" y="1172350"/>
            <a:ext cx="11685638" cy="4247317"/>
          </a:xfrm>
          <a:prstGeom prst="rect">
            <a:avLst/>
          </a:prstGeom>
          <a:noFill/>
        </p:spPr>
        <p:txBody>
          <a:bodyPr wrap="square">
            <a:spAutoFit/>
          </a:bodyPr>
          <a:lstStyle/>
          <a:p>
            <a:pPr marL="285750" indent="-285750">
              <a:buFont typeface="Arial" panose="020B0604020202020204" pitchFamily="34" charset="0"/>
              <a:buChar char="•"/>
            </a:pPr>
            <a:r>
              <a:rPr lang="ga-IE"/>
              <a:t>Tá Dúshlán Céime Thaisteal Níos Cliste TFI, #Marchathon, ag teacht go luath!  </a:t>
            </a:r>
            <a:br>
              <a:rPr lang="ga-IE"/>
            </a:br>
            <a:r>
              <a:rPr lang="ga-IE"/>
              <a:t>Tá [ainm na heagraíochta] cláraithe go hoifigiúil do Dhúshlán Céime an Marchathon @TFIsmartertravel. Glac páirt sa chraic, cruthaigh foireann nó bí páirteach i bhfoireann ag www.activetravellogger.ie</a:t>
            </a:r>
          </a:p>
          <a:p>
            <a:pPr marL="285750" indent="-285750">
              <a:buFont typeface="Arial" panose="020B0604020202020204" pitchFamily="34" charset="0"/>
              <a:buChar char="•"/>
            </a:pPr>
            <a:endParaRPr lang="en-IE" dirty="0"/>
          </a:p>
          <a:p>
            <a:pPr marL="285750" indent="-285750">
              <a:buFont typeface="Arial" panose="020B0604020202020204" pitchFamily="34" charset="0"/>
              <a:buChar char="•"/>
            </a:pPr>
            <a:r>
              <a:rPr lang="ga-IE"/>
              <a:t>Tá [ainm na heagraíochta] ag glacadh páirte i nDúshlán Céime an #Marchathon Thaisteal Níos Cliste TFI. Bí i dteannta do chomhghleacaithe ar fhoireann agus bí #ag siúl an mhí ar fad. Cáilíonn foirne de 3–6 duine do Chlár na gCinnirí. Cláraigh ag www.activetravellogger.ie</a:t>
            </a:r>
          </a:p>
          <a:p>
            <a:pPr marL="285750" indent="-285750">
              <a:buFont typeface="Arial" panose="020B0604020202020204" pitchFamily="34" charset="0"/>
              <a:buChar char="•"/>
            </a:pPr>
            <a:endParaRPr lang="en-IE" dirty="0"/>
          </a:p>
          <a:p>
            <a:pPr marL="285750" indent="-285750">
              <a:buFont typeface="Arial" panose="020B0604020202020204" pitchFamily="34" charset="0"/>
              <a:buChar char="•"/>
            </a:pPr>
            <a:r>
              <a:rPr lang="ga-IE"/>
              <a:t>Tá Dúshlán Céime an #Marchathon beagnach linn! Tá XX Foireann cheana féin réidh ag [ainm na heagraíochta] le dul ag siúl. Cláraigh faoin [dáta] le cur isteach ar chrannchur duaiseanna do [dhuais inmheánach]. Glac páirt sa dúshlán ag www.activetravellogger.ie</a:t>
            </a:r>
          </a:p>
          <a:p>
            <a:pPr marL="285750" indent="-285750">
              <a:buFont typeface="Arial" panose="020B0604020202020204" pitchFamily="34" charset="0"/>
              <a:buChar char="•"/>
            </a:pPr>
            <a:endParaRPr lang="en-IE" dirty="0"/>
          </a:p>
          <a:p>
            <a:pPr marL="285750" indent="-285750">
              <a:buFont typeface="Arial" panose="020B0604020202020204" pitchFamily="34" charset="0"/>
              <a:buChar char="•"/>
            </a:pPr>
            <a:r>
              <a:rPr lang="ga-IE"/>
              <a:t>Cé a bheidh i mbarr réime Chlár na gCinnirí [ainm na heagraíochta] i nDúshlán Céime an #Marchathon na bliana seo? Bí réidh le do bhealach a dhéanamh go dtí an barr.</a:t>
            </a:r>
          </a:p>
          <a:p>
            <a:pPr marL="285750" indent="-285750">
              <a:buFont typeface="Arial" panose="020B0604020202020204" pitchFamily="34" charset="0"/>
              <a:buChar char="•"/>
            </a:pPr>
            <a:endParaRPr lang="en-IE" dirty="0"/>
          </a:p>
          <a:p>
            <a:pPr marL="285750" indent="-285750">
              <a:buFont typeface="Arial" panose="020B0604020202020204" pitchFamily="34" charset="0"/>
              <a:buChar char="•"/>
            </a:pPr>
            <a:r>
              <a:rPr lang="ga-IE"/>
              <a:t>Cuirfear na 10 bhFoireann is Fearr ar Chlár na gCinnirí [ainm na heagraíochta] ag deireadh Marchathon isteach i gcrannchur le haghaidh [duais inmheánach] a bhuachan. Cruthaigh foireann nó bí páirteach i bhFoireann ag www.activetravellogger.ie</a:t>
            </a:r>
          </a:p>
        </p:txBody>
      </p:sp>
    </p:spTree>
    <p:extLst>
      <p:ext uri="{BB962C8B-B14F-4D97-AF65-F5344CB8AC3E}">
        <p14:creationId xmlns:p14="http://schemas.microsoft.com/office/powerpoint/2010/main" val="278752351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1B211-E4F2-0C23-493B-EE04483D4744}"/>
              </a:ext>
            </a:extLst>
          </p:cNvPr>
          <p:cNvSpPr>
            <a:spLocks noGrp="1"/>
          </p:cNvSpPr>
          <p:nvPr>
            <p:ph type="ctrTitle"/>
          </p:nvPr>
        </p:nvSpPr>
        <p:spPr/>
        <p:txBody>
          <a:bodyPr>
            <a:normAutofit fontScale="90000"/>
          </a:bodyPr>
          <a:lstStyle/>
          <a:p>
            <a:r>
              <a:rPr lang="ga-IE" b="1"/>
              <a:t>Na laethanta Roimh an Marchathon</a:t>
            </a:r>
            <a:endParaRPr lang="en-IE" dirty="0"/>
          </a:p>
        </p:txBody>
      </p:sp>
      <p:sp>
        <p:nvSpPr>
          <p:cNvPr id="4" name="TextBox 3">
            <a:extLst>
              <a:ext uri="{FF2B5EF4-FFF2-40B4-BE49-F238E27FC236}">
                <a16:creationId xmlns:a16="http://schemas.microsoft.com/office/drawing/2014/main" id="{D0C07A9B-D006-8BB8-6F06-32FCE954A647}"/>
              </a:ext>
            </a:extLst>
          </p:cNvPr>
          <p:cNvSpPr txBox="1"/>
          <p:nvPr/>
        </p:nvSpPr>
        <p:spPr>
          <a:xfrm>
            <a:off x="302555" y="1438326"/>
            <a:ext cx="11289677" cy="3693319"/>
          </a:xfrm>
          <a:prstGeom prst="rect">
            <a:avLst/>
          </a:prstGeom>
          <a:noFill/>
        </p:spPr>
        <p:txBody>
          <a:bodyPr wrap="square">
            <a:spAutoFit/>
          </a:bodyPr>
          <a:lstStyle/>
          <a:p>
            <a:pPr marL="285750" indent="-285750">
              <a:buFont typeface="Arial" panose="020B0604020202020204" pitchFamily="34" charset="0"/>
              <a:buChar char="•"/>
            </a:pPr>
            <a:r>
              <a:rPr lang="ga-IE" dirty="0"/>
              <a:t>Tabhair faoin siúl i mí an Mhárta, tá gach siúlóid tábhachtach! Beidh Dúshlán Céime an Marchathon ar siúl ón 2 – 29 Márta 2026. Chun clárú, tabhairt cuairt ar www.stepchallenge.ie </a:t>
            </a:r>
          </a:p>
          <a:p>
            <a:pPr marL="285750" indent="-285750">
              <a:buFont typeface="Arial" panose="020B0604020202020204" pitchFamily="34" charset="0"/>
              <a:buChar char="•"/>
            </a:pPr>
            <a:endParaRPr lang="en-IE" dirty="0"/>
          </a:p>
          <a:p>
            <a:pPr marL="285750" indent="-285750">
              <a:buFont typeface="Arial" panose="020B0604020202020204" pitchFamily="34" charset="0"/>
              <a:buChar char="•"/>
            </a:pPr>
            <a:r>
              <a:rPr lang="ga-IE" dirty="0"/>
              <a:t>Déan an turas chun na hoibre nó chun na scoile ar bhealach níos inbhuanaithe, méadaigh do leibhéil ghníomhaíochta agus bí ag siúl fud fad an lae. Cláraigh do Dhúshlán Céime an Marchathon 2026 trí dhul chuig www.activetravellogger.ie</a:t>
            </a:r>
          </a:p>
          <a:p>
            <a:pPr marL="285750" indent="-285750">
              <a:buFont typeface="Arial" panose="020B0604020202020204" pitchFamily="34" charset="0"/>
              <a:buChar char="•"/>
            </a:pPr>
            <a:endParaRPr lang="en-IE" dirty="0"/>
          </a:p>
          <a:p>
            <a:pPr marL="285750" indent="-285750">
              <a:buFont typeface="Arial" panose="020B0604020202020204" pitchFamily="34" charset="0"/>
              <a:buChar char="•"/>
            </a:pPr>
            <a:r>
              <a:rPr lang="ga-IE" dirty="0"/>
              <a:t>Tá beagán gluaiseachta tábhachtach mar go dtosóidh Dúshlán Céime an Marchathon 2026 ar an 2 Márta. Cruthaigh foireann nó bí páirteach le foireann trí chlárú ar www.activetravellogger.ie</a:t>
            </a:r>
          </a:p>
          <a:p>
            <a:pPr marL="285750" indent="-285750">
              <a:buFont typeface="Arial" panose="020B0604020202020204" pitchFamily="34" charset="0"/>
              <a:buChar char="•"/>
            </a:pPr>
            <a:endParaRPr lang="en-IE" dirty="0"/>
          </a:p>
          <a:p>
            <a:pPr marL="285750" indent="-285750">
              <a:buFont typeface="Arial" panose="020B0604020202020204" pitchFamily="34" charset="0"/>
              <a:buChar char="•"/>
            </a:pPr>
            <a:r>
              <a:rPr lang="ga-IE" dirty="0"/>
              <a:t>Níl ach [XX] lá fágtha go dtí tús an #Marcathon. Tá </a:t>
            </a:r>
            <a:r>
              <a:rPr lang="es-ES" dirty="0"/>
              <a:t>[</a:t>
            </a:r>
            <a:r>
              <a:rPr lang="ga-IE" dirty="0"/>
              <a:t>XX</a:t>
            </a:r>
            <a:r>
              <a:rPr lang="es-ES"/>
              <a:t>]</a:t>
            </a:r>
            <a:r>
              <a:rPr lang="ga-IE"/>
              <a:t> Foireann cláraithe cheana féin ag [ainm na heagraíochta] le bheith rannpháirteach.</a:t>
            </a:r>
          </a:p>
          <a:p>
            <a:endParaRPr lang="en-IE" dirty="0"/>
          </a:p>
        </p:txBody>
      </p:sp>
    </p:spTree>
    <p:extLst>
      <p:ext uri="{BB962C8B-B14F-4D97-AF65-F5344CB8AC3E}">
        <p14:creationId xmlns:p14="http://schemas.microsoft.com/office/powerpoint/2010/main" val="323949653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A3FD2-5864-8B0C-43B7-3E6D75621D05}"/>
              </a:ext>
            </a:extLst>
          </p:cNvPr>
          <p:cNvSpPr>
            <a:spLocks noGrp="1"/>
          </p:cNvSpPr>
          <p:nvPr>
            <p:ph type="ctrTitle"/>
          </p:nvPr>
        </p:nvSpPr>
        <p:spPr/>
        <p:txBody>
          <a:bodyPr>
            <a:normAutofit fontScale="90000"/>
          </a:bodyPr>
          <a:lstStyle/>
          <a:p>
            <a:r>
              <a:rPr lang="ga-IE" b="1"/>
              <a:t>Na laethanta Roimh an Marchathon</a:t>
            </a:r>
            <a:endParaRPr lang="en-IE" dirty="0"/>
          </a:p>
        </p:txBody>
      </p:sp>
      <p:sp>
        <p:nvSpPr>
          <p:cNvPr id="4" name="TextBox 3">
            <a:extLst>
              <a:ext uri="{FF2B5EF4-FFF2-40B4-BE49-F238E27FC236}">
                <a16:creationId xmlns:a16="http://schemas.microsoft.com/office/drawing/2014/main" id="{095CB72C-B063-8FAC-5325-2ED5ECC69392}"/>
              </a:ext>
            </a:extLst>
          </p:cNvPr>
          <p:cNvSpPr txBox="1"/>
          <p:nvPr/>
        </p:nvSpPr>
        <p:spPr>
          <a:xfrm>
            <a:off x="383457" y="1443841"/>
            <a:ext cx="9851923" cy="3970318"/>
          </a:xfrm>
          <a:prstGeom prst="rect">
            <a:avLst/>
          </a:prstGeom>
          <a:noFill/>
        </p:spPr>
        <p:txBody>
          <a:bodyPr wrap="square">
            <a:spAutoFit/>
          </a:bodyPr>
          <a:lstStyle/>
          <a:p>
            <a:pPr marL="285750" indent="-285750">
              <a:buFont typeface="Arial" panose="020B0604020202020204" pitchFamily="34" charset="0"/>
              <a:buChar char="•"/>
            </a:pPr>
            <a:r>
              <a:rPr lang="ga-IE"/>
              <a:t>Logáil isteach i do chuntas Logálaí Taistil Ghníomhaigh chun páirt a ghlacadh i bhFoireann nó chun Foireann nua a chruthú agus bí réidh le dul chun #siúil. Féach na físeáin teagaisc ar www.stepchallenge.ie chun cabhrú leat. </a:t>
            </a:r>
          </a:p>
          <a:p>
            <a:pPr marL="285750" indent="-285750">
              <a:buFont typeface="Arial" panose="020B0604020202020204" pitchFamily="34" charset="0"/>
              <a:buChar char="•"/>
            </a:pPr>
            <a:endParaRPr lang="en-IE" dirty="0"/>
          </a:p>
          <a:p>
            <a:pPr marL="285750" indent="-285750">
              <a:buFont typeface="Arial" panose="020B0604020202020204" pitchFamily="34" charset="0"/>
              <a:buChar char="•"/>
            </a:pPr>
            <a:r>
              <a:rPr lang="ga-IE"/>
              <a:t>Ná déan dearmad clárú le páirt a ghlacadh sa dúshlán #Marchathon. Tá sé gasta, furasta agus is féidir leat do chéimeanna a thaifeadadh ar d'fhón. </a:t>
            </a:r>
          </a:p>
          <a:p>
            <a:pPr marL="285750" indent="-285750">
              <a:buFont typeface="Arial" panose="020B0604020202020204" pitchFamily="34" charset="0"/>
              <a:buChar char="•"/>
            </a:pPr>
            <a:endParaRPr lang="en-IE" dirty="0"/>
          </a:p>
          <a:p>
            <a:pPr marL="285750" indent="-285750">
              <a:buFont typeface="Arial" panose="020B0604020202020204" pitchFamily="34" charset="0"/>
              <a:buChar char="•"/>
            </a:pPr>
            <a:r>
              <a:rPr lang="ga-IE"/>
              <a:t>Tá duaiseanna iontacha le buachan le linn an Marchathon 2026! Cláraigh anseo chun dul in iomaíocht le siúlóirí ar fud na tíre ón 2 go dtí an 29 Márta:  www.activetravellogger.ie</a:t>
            </a:r>
          </a:p>
          <a:p>
            <a:pPr marL="285750" indent="-285750">
              <a:buFont typeface="Arial" panose="020B0604020202020204" pitchFamily="34" charset="0"/>
              <a:buChar char="•"/>
            </a:pPr>
            <a:endParaRPr lang="en-IE" dirty="0"/>
          </a:p>
          <a:p>
            <a:pPr marL="285750" indent="-285750">
              <a:buFont typeface="Arial" panose="020B0604020202020204" pitchFamily="34" charset="0"/>
              <a:buChar char="•"/>
            </a:pPr>
            <a:r>
              <a:rPr lang="ga-IE"/>
              <a:t>A chaptaein, griosaigí bhur bhfoireann mar níl ach seachtain amháin fágtha do Dhúshlán Céime Marchathon 2026! Cláraigh tríd an nasc inár bhféinaisnéis 🔗</a:t>
            </a:r>
          </a:p>
          <a:p>
            <a:pPr marL="285750" indent="-285750">
              <a:buFont typeface="Arial" panose="020B0604020202020204" pitchFamily="34" charset="0"/>
              <a:buChar char="•"/>
            </a:pPr>
            <a:endParaRPr lang="en-IE" dirty="0"/>
          </a:p>
          <a:p>
            <a:pPr marL="285750" indent="-285750">
              <a:buFont typeface="Arial" panose="020B0604020202020204" pitchFamily="34" charset="0"/>
              <a:buChar char="•"/>
            </a:pPr>
            <a:r>
              <a:rPr lang="ga-IE"/>
              <a:t>Bíodh an ghluaiseacht mar chuid de do ghnáthsahol i mí an Mhárta seo, trí pháirt a ghlacadh i nDúshlán Céime an #Marchathon de chuid Thaisteal Níos Cliste TFI! Chun tuilleadh eolais a fháil maidir leis an dúshlán céime, téigh chuig www.stepchallenge.ie 🔗</a:t>
            </a:r>
          </a:p>
        </p:txBody>
      </p:sp>
    </p:spTree>
    <p:extLst>
      <p:ext uri="{BB962C8B-B14F-4D97-AF65-F5344CB8AC3E}">
        <p14:creationId xmlns:p14="http://schemas.microsoft.com/office/powerpoint/2010/main" val="185141418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A70AA-B2CC-E19C-47B9-C02500BACFC1}"/>
              </a:ext>
            </a:extLst>
          </p:cNvPr>
          <p:cNvSpPr>
            <a:spLocks noGrp="1"/>
          </p:cNvSpPr>
          <p:nvPr>
            <p:ph type="ctrTitle"/>
          </p:nvPr>
        </p:nvSpPr>
        <p:spPr/>
        <p:txBody>
          <a:bodyPr>
            <a:normAutofit fontScale="90000"/>
          </a:bodyPr>
          <a:lstStyle/>
          <a:p>
            <a:r>
              <a:rPr lang="ga-IE" b="1"/>
              <a:t>Le linn an Marchathon: Seachtain 1</a:t>
            </a:r>
          </a:p>
        </p:txBody>
      </p:sp>
      <p:sp>
        <p:nvSpPr>
          <p:cNvPr id="4" name="TextBox 3">
            <a:extLst>
              <a:ext uri="{FF2B5EF4-FFF2-40B4-BE49-F238E27FC236}">
                <a16:creationId xmlns:a16="http://schemas.microsoft.com/office/drawing/2014/main" id="{C73CAB43-1685-645F-DF45-65C3DE290C64}"/>
              </a:ext>
            </a:extLst>
          </p:cNvPr>
          <p:cNvSpPr txBox="1"/>
          <p:nvPr/>
        </p:nvSpPr>
        <p:spPr>
          <a:xfrm>
            <a:off x="471948" y="1028343"/>
            <a:ext cx="10717162" cy="3139321"/>
          </a:xfrm>
          <a:prstGeom prst="rect">
            <a:avLst/>
          </a:prstGeom>
          <a:noFill/>
        </p:spPr>
        <p:txBody>
          <a:bodyPr wrap="square">
            <a:spAutoFit/>
          </a:bodyPr>
          <a:lstStyle/>
          <a:p>
            <a:r>
              <a:rPr lang="ga-IE" b="1"/>
              <a:t>Lá 1 – 2 Márta</a:t>
            </a:r>
          </a:p>
          <a:p>
            <a:pPr marL="285750" indent="-285750">
              <a:buFont typeface="Arial" panose="020B0604020202020204" pitchFamily="34" charset="0"/>
              <a:buChar char="•"/>
            </a:pPr>
            <a:r>
              <a:rPr lang="ga-IE"/>
              <a:t>Fáilte chuig an #Marchathon. Tosaíonn mí iomlán inniu de chéimeanna, de chraic, d'iomaíocht chairdiúil agus de mheanma foirne. Agus an turas chun na hoibre nó na scoile á dhéanamh agat, ná déan dearmad tabhairt faoin siúl chun do chéimeanna a mhéadú. Cláraigh anois ag www.activetravellogger.ie </a:t>
            </a:r>
          </a:p>
          <a:p>
            <a:endParaRPr lang="en-IE" dirty="0"/>
          </a:p>
          <a:p>
            <a:r>
              <a:rPr lang="ga-IE" b="1"/>
              <a:t>Lá 3 – 4 Márta</a:t>
            </a:r>
            <a:endParaRPr lang="en-IE" dirty="0"/>
          </a:p>
          <a:p>
            <a:pPr marL="285750" indent="-285750">
              <a:buFont typeface="Arial" panose="020B0604020202020204" pitchFamily="34" charset="0"/>
              <a:buChar char="•"/>
            </a:pPr>
            <a:r>
              <a:rPr lang="ga-IE"/>
              <a:t>Tá tús curtha le #Marchathon go hoifigiúil! Maith sibh uilig a fhostaithe [agus ár scoláirí] go léir a thug faoin siúl ar maidin. Níl sé ródhéanach páirt a ghlacadh – téigh i gcomhar le chéile i ngrúpaí idir triúr agus seisear agus #BíagSiúl.</a:t>
            </a:r>
          </a:p>
          <a:p>
            <a:endParaRPr lang="en-IE" dirty="0"/>
          </a:p>
          <a:p>
            <a:r>
              <a:rPr lang="ga-IE" b="1"/>
              <a:t>Lá 5 - 6 Márta </a:t>
            </a:r>
            <a:endParaRPr lang="en-IE" dirty="0"/>
          </a:p>
          <a:p>
            <a:pPr marL="285750" indent="-285750">
              <a:buFont typeface="Arial" panose="020B0604020202020204" pitchFamily="34" charset="0"/>
              <a:buChar char="•"/>
            </a:pPr>
            <a:r>
              <a:rPr lang="ga-IE"/>
              <a:t>Tá seachtain 1 beagnach thart… tá súil againn go raibh tús maith le do chuid oibre! Lean ort ag siúl ag an deireadh seachtaine agus mura bhfuil tú cláraithe fós, tá am agat go fóill. Glac páirt anois ag www.activetravellogger.ie </a:t>
            </a:r>
          </a:p>
        </p:txBody>
      </p:sp>
    </p:spTree>
    <p:extLst>
      <p:ext uri="{BB962C8B-B14F-4D97-AF65-F5344CB8AC3E}">
        <p14:creationId xmlns:p14="http://schemas.microsoft.com/office/powerpoint/2010/main" val="249875556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A8539-45DD-145E-5697-CA71EE4162A2}"/>
              </a:ext>
            </a:extLst>
          </p:cNvPr>
          <p:cNvSpPr>
            <a:spLocks noGrp="1"/>
          </p:cNvSpPr>
          <p:nvPr>
            <p:ph type="ctrTitle"/>
          </p:nvPr>
        </p:nvSpPr>
        <p:spPr>
          <a:xfrm>
            <a:off x="302555" y="297478"/>
            <a:ext cx="10935716" cy="634247"/>
          </a:xfrm>
        </p:spPr>
        <p:txBody>
          <a:bodyPr>
            <a:normAutofit fontScale="90000"/>
          </a:bodyPr>
          <a:lstStyle/>
          <a:p>
            <a:r>
              <a:rPr lang="ga-IE" b="1"/>
              <a:t>Le linn an Marchathon: </a:t>
            </a:r>
            <a:r>
              <a:rPr lang="ga-IE" b="1">
                <a:latin typeface="Aptos"/>
                <a:ea typeface="Calibri"/>
                <a:cs typeface="Times New Roman"/>
                <a:sym typeface="Aptos"/>
              </a:rPr>
              <a:t>Seachtain 2 </a:t>
            </a:r>
            <a:endParaRPr lang="en-IE" b="1" dirty="0"/>
          </a:p>
        </p:txBody>
      </p:sp>
      <p:sp>
        <p:nvSpPr>
          <p:cNvPr id="4" name="TextBox 3">
            <a:extLst>
              <a:ext uri="{FF2B5EF4-FFF2-40B4-BE49-F238E27FC236}">
                <a16:creationId xmlns:a16="http://schemas.microsoft.com/office/drawing/2014/main" id="{55A59189-696E-89D8-3F69-FF2B306DE003}"/>
              </a:ext>
            </a:extLst>
          </p:cNvPr>
          <p:cNvSpPr txBox="1"/>
          <p:nvPr/>
        </p:nvSpPr>
        <p:spPr>
          <a:xfrm>
            <a:off x="501445" y="1093094"/>
            <a:ext cx="8642555" cy="3582904"/>
          </a:xfrm>
          <a:prstGeom prst="rect">
            <a:avLst/>
          </a:prstGeom>
          <a:noFill/>
        </p:spPr>
        <p:txBody>
          <a:bodyPr wrap="square">
            <a:spAutoFit/>
          </a:bodyPr>
          <a:lstStyle/>
          <a:p>
            <a:pPr>
              <a:buNone/>
            </a:pPr>
            <a:r>
              <a:rPr lang="ga-IE">
                <a:latin typeface="Aptos"/>
                <a:ea typeface="Calibri"/>
                <a:cs typeface="Times New Roman"/>
                <a:sym typeface="Aptos"/>
              </a:rPr>
              <a:t> </a:t>
            </a:r>
            <a:r>
              <a:rPr lang="ga-IE" b="1">
                <a:latin typeface="Aptos"/>
                <a:ea typeface="Calibri"/>
                <a:cs typeface="Times New Roman"/>
                <a:sym typeface="Aptos"/>
              </a:rPr>
              <a:t> Lá 8 - 9 Márta</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Symbol" panose="05050102010706020507" pitchFamily="18" charset="2"/>
              <a:buChar char=""/>
            </a:pPr>
            <a:r>
              <a:rPr lang="ga-IE">
                <a:solidFill>
                  <a:srgbClr val="241F21"/>
                </a:solidFill>
                <a:effectLst/>
                <a:latin typeface="Aptos"/>
                <a:ea typeface="Calibri"/>
                <a:cs typeface="Times New Roman"/>
                <a:sym typeface="Aptos"/>
              </a:rPr>
              <a:t>Is é inniu an spriocdháta chun do chéimeanna do Sheachtain 1 a thaifeadadh! </a:t>
            </a:r>
            <a:r>
              <a:rPr lang="ga-IE">
                <a:solidFill>
                  <a:srgbClr val="241F21"/>
                </a:solidFill>
                <a:effectLst/>
                <a:latin typeface="Segoe UI Emoji"/>
                <a:ea typeface="Calibri"/>
                <a:cs typeface="Segoe UI Emoji"/>
                <a:sym typeface="Segoe UI Emoji"/>
              </a:rPr>
              <a:t>🕛</a:t>
            </a:r>
            <a:r>
              <a:rPr lang="ga-IE">
                <a:solidFill>
                  <a:srgbClr val="241F21"/>
                </a:solidFill>
                <a:effectLst/>
                <a:latin typeface="Aptos"/>
                <a:ea typeface="Calibri"/>
                <a:cs typeface="Times New Roman"/>
                <a:sym typeface="Aptos"/>
              </a:rPr>
              <a:t> Chun deis a bheith agat a bheith ar Chlár na gCinnirí agus duaiseanna a bhuachan, taifead do chéimeanna ar </a:t>
            </a:r>
            <a:r>
              <a:rPr lang="ga-IE" u="sng">
                <a:solidFill>
                  <a:srgbClr val="0563C1"/>
                </a:solidFill>
                <a:effectLst/>
                <a:latin typeface="Aptos"/>
                <a:ea typeface="Calibri"/>
                <a:cs typeface="Times New Roman"/>
                <a:sym typeface="Aptos"/>
                <a:hlinkClick r:id="rId2"/>
              </a:rPr>
              <a:t>www.activetravellogger.ie</a:t>
            </a:r>
            <a:r>
              <a:rPr lang="ga-IE">
                <a:solidFill>
                  <a:srgbClr val="241F21"/>
                </a:solidFill>
                <a:effectLst/>
                <a:latin typeface="Aptos"/>
                <a:ea typeface="Calibri"/>
                <a:cs typeface="Times New Roman"/>
                <a:sym typeface="Aptos"/>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buNone/>
            </a:pPr>
            <a:br>
              <a:rPr lang="ga-IE">
                <a:effectLst/>
                <a:latin typeface="Aptos"/>
                <a:ea typeface="Calibri"/>
                <a:cs typeface="Times New Roman"/>
                <a:sym typeface="Aptos"/>
              </a:rPr>
            </a:br>
            <a:r>
              <a:rPr lang="ga-IE" b="1">
                <a:effectLst/>
                <a:latin typeface="Aptos"/>
                <a:ea typeface="Calibri"/>
                <a:cs typeface="Times New Roman"/>
                <a:sym typeface="Aptos"/>
              </a:rPr>
              <a:t>Lá 9 – 10</a:t>
            </a:r>
            <a:r>
              <a:rPr lang="ga-IE">
                <a:effectLst/>
                <a:latin typeface="Aptos"/>
                <a:ea typeface="Calibri"/>
                <a:cs typeface="Times New Roman"/>
                <a:sym typeface="Aptos"/>
              </a:rPr>
              <a:t> </a:t>
            </a:r>
            <a:r>
              <a:rPr lang="ga-IE" b="1">
                <a:effectLst/>
                <a:latin typeface="Aptos"/>
                <a:ea typeface="Calibri"/>
                <a:cs typeface="Times New Roman"/>
                <a:sym typeface="Aptos"/>
              </a:rPr>
              <a:t>Márta </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ga-IE" b="1">
                <a:effectLst/>
                <a:latin typeface="Aptos"/>
                <a:ea typeface="Times New Roman"/>
                <a:sym typeface="Aptos"/>
              </a:rPr>
              <a:t>Tá Clár na gCinnirí Sheachtain 1 beo anois!</a:t>
            </a:r>
            <a:r>
              <a:rPr lang="ga-IE">
                <a:effectLst/>
                <a:latin typeface="Aptos"/>
                <a:ea typeface="Times New Roman"/>
                <a:sym typeface="Aptos"/>
              </a:rPr>
              <a:t> Maith sibh ar fad a chuir tús leis an Marchathon</a:t>
            </a:r>
            <a:r>
              <a:rPr lang="ga-IE">
                <a:effectLst/>
                <a:latin typeface="Segoe UI Emoji"/>
                <a:ea typeface="Times New Roman"/>
                <a:cs typeface="Segoe UI Emoji"/>
                <a:sym typeface="Segoe UI Emoji"/>
              </a:rPr>
              <a:t>👣</a:t>
            </a:r>
            <a:r>
              <a:rPr lang="ga-IE">
                <a:effectLst/>
                <a:latin typeface="Aptos"/>
                <a:ea typeface="Times New Roman"/>
                <a:sym typeface="Aptos"/>
              </a:rPr>
              <a:t> Seiceáil rangú d'fhoirne laistigh de </a:t>
            </a:r>
            <a:r>
              <a:rPr lang="ga-IE" b="1">
                <a:effectLst/>
                <a:latin typeface="Aptos"/>
                <a:ea typeface="Times New Roman"/>
                <a:sym typeface="Aptos"/>
              </a:rPr>
              <a:t>[Ainm na heagraíochta] </a:t>
            </a:r>
            <a:r>
              <a:rPr lang="ga-IE">
                <a:effectLst/>
                <a:latin typeface="Aptos"/>
                <a:ea typeface="Times New Roman"/>
                <a:sym typeface="Aptos"/>
              </a:rPr>
              <a:t>tríd an Logálaí Taistil Ghníomhaigh. </a:t>
            </a:r>
          </a:p>
          <a:p>
            <a:pPr lvl="0"/>
            <a:endParaRPr lang="en-IE" sz="2000" dirty="0">
              <a:effectLst/>
              <a:latin typeface="Times New Roman" panose="02020603050405020304" pitchFamily="18" charset="0"/>
              <a:ea typeface="Times New Roman" panose="02020603050405020304" pitchFamily="18" charset="0"/>
            </a:endParaRPr>
          </a:p>
          <a:p>
            <a:pPr>
              <a:buNone/>
            </a:pPr>
            <a:r>
              <a:rPr lang="ga-IE" b="1">
                <a:effectLst/>
                <a:latin typeface="Aptos"/>
                <a:ea typeface="Times New Roman"/>
                <a:sym typeface="Aptos"/>
              </a:rPr>
              <a:t>Lá 12 – 13 Márta </a:t>
            </a:r>
            <a:endParaRPr lang="en-IE" sz="2000" b="1"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ga-IE">
                <a:effectLst/>
                <a:latin typeface="Aptos"/>
                <a:ea typeface="Times New Roman"/>
                <a:sym typeface="Aptos"/>
              </a:rPr>
              <a:t>Aoine Shona Daoibh, a Shiúlóirí! An bhfuil páirt glactha agat i [gComórtas Sheachtain 2]? Ná déan dearmad leanúint ort ag siúl agus do chéimeanna a thaifeadadh. #Marchathon2026 </a:t>
            </a:r>
            <a:endParaRPr lang="en-IE"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9692610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9460A-6760-3419-6233-D13AC6EA47F1}"/>
              </a:ext>
            </a:extLst>
          </p:cNvPr>
          <p:cNvSpPr>
            <a:spLocks noGrp="1"/>
          </p:cNvSpPr>
          <p:nvPr>
            <p:ph type="ctrTitle"/>
          </p:nvPr>
        </p:nvSpPr>
        <p:spPr/>
        <p:txBody>
          <a:bodyPr>
            <a:normAutofit fontScale="90000"/>
          </a:bodyPr>
          <a:lstStyle/>
          <a:p>
            <a:r>
              <a:rPr lang="ga-IE" b="1"/>
              <a:t>Le linn an Marchathon: </a:t>
            </a:r>
            <a:r>
              <a:rPr lang="ga-IE" b="1">
                <a:latin typeface="Aptos"/>
                <a:ea typeface="Calibri"/>
                <a:cs typeface="Times New Roman"/>
                <a:sym typeface="Aptos"/>
              </a:rPr>
              <a:t>Seachtain 3</a:t>
            </a:r>
            <a:endParaRPr lang="en-IE" dirty="0"/>
          </a:p>
        </p:txBody>
      </p:sp>
      <p:sp>
        <p:nvSpPr>
          <p:cNvPr id="4" name="TextBox 3">
            <a:extLst>
              <a:ext uri="{FF2B5EF4-FFF2-40B4-BE49-F238E27FC236}">
                <a16:creationId xmlns:a16="http://schemas.microsoft.com/office/drawing/2014/main" id="{D62142DE-AA33-A7AF-A39D-D992F53F05ED}"/>
              </a:ext>
            </a:extLst>
          </p:cNvPr>
          <p:cNvSpPr txBox="1"/>
          <p:nvPr/>
        </p:nvSpPr>
        <p:spPr>
          <a:xfrm>
            <a:off x="412955" y="1398650"/>
            <a:ext cx="11159613" cy="3291735"/>
          </a:xfrm>
          <a:prstGeom prst="rect">
            <a:avLst/>
          </a:prstGeom>
          <a:noFill/>
        </p:spPr>
        <p:txBody>
          <a:bodyPr wrap="square">
            <a:spAutoFit/>
          </a:bodyPr>
          <a:lstStyle/>
          <a:p>
            <a:pPr>
              <a:lnSpc>
                <a:spcPct val="106000"/>
              </a:lnSpc>
              <a:spcAft>
                <a:spcPts val="800"/>
              </a:spcAft>
              <a:buNone/>
            </a:pPr>
            <a:r>
              <a:rPr lang="ga-IE" b="1">
                <a:solidFill>
                  <a:srgbClr val="000000"/>
                </a:solidFill>
                <a:effectLst/>
                <a:latin typeface="Aptos"/>
                <a:ea typeface="Calibri"/>
                <a:cs typeface="Times New Roman"/>
                <a:sym typeface="Aptos"/>
              </a:rPr>
              <a:t>Lá 15 – 16 Márta</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Symbol" panose="05050102010706020507" pitchFamily="18" charset="2"/>
              <a:buChar char=""/>
            </a:pPr>
            <a:r>
              <a:rPr lang="ga-IE">
                <a:solidFill>
                  <a:srgbClr val="000000"/>
                </a:solidFill>
                <a:effectLst/>
                <a:latin typeface="Aptos"/>
                <a:ea typeface="Calibri"/>
                <a:cs typeface="Times New Roman"/>
                <a:sym typeface="Aptos"/>
              </a:rPr>
              <a:t>Chun Lá Fhéile Pádraig a cheiliúradh, is í seachtain 3 ár seachtain le téama Glas! Cuir éadaí glasa ort agus seol chugainn do ghrianghraif ghrúpa. Ach sula ndéanann tú é sin, ná déan dearmad gurb é 2 pm inniu an spriocdháta chun do chéimeanna don tseachtain seo caite a thaifeadadh.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ga-IE">
                <a:effectLst/>
                <a:latin typeface="Aptos"/>
                <a:ea typeface="Calibri"/>
                <a:cs typeface="Times New Roman"/>
                <a:sym typeface="Aptos"/>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ga-IE" b="1">
                <a:effectLst/>
                <a:latin typeface="Aptos"/>
                <a:ea typeface="Calibri"/>
                <a:cs typeface="Times New Roman"/>
                <a:sym typeface="Aptos"/>
              </a:rPr>
              <a:t>Lá 17 – 18 Márta</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ga-IE">
                <a:effectLst/>
                <a:latin typeface="Aptos"/>
                <a:ea typeface="Calibri"/>
                <a:cs typeface="Times New Roman"/>
                <a:sym typeface="Aptos"/>
              </a:rPr>
              <a:t>Tá súil againn gur bhain tú taitneamh as an tsaoire lár seachtaine sin ach ná déan dearmad do chéimeanna a thaifeadadh. Tá Clár na gCeannairí Sheachtain 3 beo anois, seiceáil cén áit atá d'fhoireann ag</a:t>
            </a:r>
            <a:r>
              <a:rPr lang="ga-IE">
                <a:solidFill>
                  <a:srgbClr val="0563C1"/>
                </a:solidFill>
                <a:effectLst/>
                <a:latin typeface="Aptos"/>
                <a:ea typeface="Calibri"/>
                <a:cs typeface="Times New Roman"/>
                <a:sym typeface="Aptos"/>
              </a:rPr>
              <a:t> </a:t>
            </a:r>
            <a:r>
              <a:rPr lang="ga-IE" u="sng">
                <a:solidFill>
                  <a:srgbClr val="0563C1"/>
                </a:solidFill>
                <a:effectLst/>
                <a:latin typeface="Aptos"/>
                <a:ea typeface="Calibri"/>
                <a:cs typeface="Times New Roman"/>
                <a:sym typeface="Aptos"/>
                <a:hlinkClick r:id="rId2"/>
              </a:rPr>
              <a:t>www.activetravellogger.ie</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ga-IE">
                <a:effectLst/>
                <a:latin typeface="Aptos"/>
                <a:ea typeface="Calibri"/>
                <a:cs typeface="Times New Roman"/>
                <a:sym typeface="Aptos"/>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ga-IE" b="1">
                <a:effectLst/>
                <a:latin typeface="Aptos"/>
                <a:ea typeface="Calibri"/>
                <a:cs typeface="Times New Roman"/>
                <a:sym typeface="Aptos"/>
              </a:rPr>
              <a:t>Lá 19 – 20 Márta</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ga-IE">
                <a:effectLst/>
                <a:latin typeface="Aptos"/>
                <a:ea typeface="Calibri"/>
                <a:cs typeface="Times New Roman"/>
                <a:sym typeface="Aptos"/>
              </a:rPr>
              <a:t>Tá obair foirne níos fearr fós i </a:t>
            </a:r>
            <a:r>
              <a:rPr lang="ga-IE" i="1">
                <a:effectLst/>
                <a:latin typeface="Aptos"/>
                <a:ea typeface="Calibri"/>
                <a:cs typeface="Times New Roman"/>
                <a:sym typeface="Aptos"/>
              </a:rPr>
              <a:t>nGlas</a:t>
            </a:r>
            <a:r>
              <a:rPr lang="ga-IE">
                <a:effectLst/>
                <a:latin typeface="Aptos"/>
                <a:ea typeface="Calibri"/>
                <a:cs typeface="Times New Roman"/>
                <a:sym typeface="Aptos"/>
              </a:rPr>
              <a:t>! Coinnigh ort ag seoladh chugainn do ghrianghraif le duaiseanna iontacha a bhuachan agus ná déan dearmad do chéimeanna a chur chun tairbhe ag an deireadh seachtaine. #Marchathon2026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677406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E13F9-8AA8-CC8D-186B-C19764C85A28}"/>
              </a:ext>
            </a:extLst>
          </p:cNvPr>
          <p:cNvSpPr>
            <a:spLocks noGrp="1"/>
          </p:cNvSpPr>
          <p:nvPr>
            <p:ph type="ctrTitle"/>
          </p:nvPr>
        </p:nvSpPr>
        <p:spPr/>
        <p:txBody>
          <a:bodyPr>
            <a:normAutofit fontScale="90000"/>
          </a:bodyPr>
          <a:lstStyle/>
          <a:p>
            <a:r>
              <a:rPr lang="ga-IE" b="1"/>
              <a:t>Le linn an Marchathon: </a:t>
            </a:r>
            <a:r>
              <a:rPr lang="ga-IE" b="1">
                <a:latin typeface="Aptos"/>
                <a:ea typeface="Calibri"/>
                <a:cs typeface="Times New Roman"/>
                <a:sym typeface="Aptos"/>
              </a:rPr>
              <a:t>Seachtain 4</a:t>
            </a:r>
            <a:endParaRPr lang="en-IE" dirty="0"/>
          </a:p>
        </p:txBody>
      </p:sp>
      <p:sp>
        <p:nvSpPr>
          <p:cNvPr id="4" name="TextBox 3">
            <a:extLst>
              <a:ext uri="{FF2B5EF4-FFF2-40B4-BE49-F238E27FC236}">
                <a16:creationId xmlns:a16="http://schemas.microsoft.com/office/drawing/2014/main" id="{9BE71941-2260-FB34-26CF-176B0BF062AA}"/>
              </a:ext>
            </a:extLst>
          </p:cNvPr>
          <p:cNvSpPr txBox="1"/>
          <p:nvPr/>
        </p:nvSpPr>
        <p:spPr>
          <a:xfrm>
            <a:off x="570271" y="931725"/>
            <a:ext cx="10766324" cy="4957704"/>
          </a:xfrm>
          <a:prstGeom prst="rect">
            <a:avLst/>
          </a:prstGeom>
          <a:noFill/>
        </p:spPr>
        <p:txBody>
          <a:bodyPr wrap="square">
            <a:spAutoFit/>
          </a:bodyPr>
          <a:lstStyle/>
          <a:p>
            <a:pPr>
              <a:lnSpc>
                <a:spcPct val="107000"/>
              </a:lnSpc>
              <a:spcAft>
                <a:spcPts val="800"/>
              </a:spcAft>
              <a:buNone/>
            </a:pPr>
            <a:r>
              <a:rPr lang="ga-IE" b="1">
                <a:solidFill>
                  <a:srgbClr val="241F21"/>
                </a:solidFill>
                <a:effectLst/>
                <a:latin typeface="Aptos"/>
                <a:ea typeface="Calibri"/>
                <a:cs typeface="Times New Roman"/>
                <a:sym typeface="Aptos"/>
              </a:rPr>
              <a:t>Lá 22 – 23 Márta </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ga-IE">
                <a:effectLst/>
                <a:latin typeface="Aptos"/>
                <a:ea typeface="Calibri"/>
                <a:cs typeface="Times New Roman"/>
                <a:sym typeface="Aptos"/>
              </a:rPr>
              <a:t>Is é an spriocdháta logála do sheachtain 3 ná inniu ag 2 pm! Logáil isteach sa Logálaí Taistil Ghníomhaigh agus cuir isteach do chéimeanna le go mbeidh tú ar Chlár na gCinnirí Náisiúnta. Coinnigh ort ag siúl tríd an #Marchathon seo.</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ga-IE">
                <a:solidFill>
                  <a:srgbClr val="241F21"/>
                </a:solidFill>
                <a:effectLst/>
                <a:latin typeface="Aptos"/>
                <a:ea typeface="Calibri"/>
                <a:cs typeface="Times New Roman"/>
                <a:sym typeface="Aptos"/>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ga-IE" b="1">
                <a:effectLst/>
                <a:latin typeface="Aptos"/>
                <a:ea typeface="Calibri"/>
                <a:cs typeface="Times New Roman"/>
                <a:sym typeface="Aptos"/>
              </a:rPr>
              <a:t>Lá 23 - 24 Márta</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Symbol" panose="05050102010706020507" pitchFamily="18" charset="2"/>
              <a:buChar char=""/>
            </a:pPr>
            <a:r>
              <a:rPr lang="ga-IE">
                <a:solidFill>
                  <a:srgbClr val="241F21"/>
                </a:solidFill>
                <a:effectLst/>
                <a:latin typeface="Aptos"/>
                <a:ea typeface="Calibri"/>
                <a:cs typeface="Times New Roman"/>
                <a:sym typeface="Aptos"/>
              </a:rPr>
              <a:t>Tá Clár na gCinnirí Sheachtain 3 #Marchathon beo anois! An-iarracht déanta ag gach duine a rinne Siúlóid Ealaíne de gach céim… is é sin teideal chomórtas na seachtaine seo. Tá súil againn go bhfuil do bhealach á léarscáiliú agat agus ná déan dearmad do léarscáileanna bealaigh a chur isteach roimh Luan ag 2 pm. </a:t>
            </a:r>
            <a:endParaRPr lang="en-IE" dirty="0">
              <a:solidFill>
                <a:srgbClr val="241F21"/>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Symbol" panose="05050102010706020507" pitchFamily="18" charset="2"/>
              <a:buChar char=""/>
            </a:pP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ga-IE" b="1">
                <a:effectLst/>
                <a:latin typeface="Aptos"/>
                <a:ea typeface="Calibri"/>
                <a:cs typeface="Times New Roman"/>
                <a:sym typeface="Aptos"/>
              </a:rPr>
              <a:t>Lá 26 – 27 Márta</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Symbol" panose="05050102010706020507" pitchFamily="18" charset="2"/>
              <a:buChar char=""/>
            </a:pPr>
            <a:r>
              <a:rPr lang="ga-IE">
                <a:solidFill>
                  <a:srgbClr val="241F21"/>
                </a:solidFill>
                <a:effectLst/>
                <a:latin typeface="Aptos"/>
                <a:ea typeface="Calibri"/>
                <a:cs typeface="Times New Roman"/>
                <a:sym typeface="Aptos"/>
              </a:rPr>
              <a:t>Tá an deireadh seachtaine deiridh de #Marchathon 2026 againn, bain leas ceart as. Taifead do chéimeanna go dtí Dé Domhnaigh ag </a:t>
            </a:r>
            <a:r>
              <a:rPr lang="ga-IE" u="sng">
                <a:solidFill>
                  <a:srgbClr val="0563C1"/>
                </a:solidFill>
                <a:effectLst/>
                <a:latin typeface="Aptos"/>
                <a:ea typeface="Calibri"/>
                <a:cs typeface="Times New Roman"/>
                <a:sym typeface="Aptos"/>
                <a:hlinkClick r:id="rId2"/>
              </a:rPr>
              <a:t>www.activetravellogger.ie</a:t>
            </a:r>
            <a:r>
              <a:rPr lang="ga-IE">
                <a:solidFill>
                  <a:srgbClr val="241F21"/>
                </a:solidFill>
                <a:effectLst/>
                <a:latin typeface="Aptos"/>
                <a:ea typeface="Calibri"/>
                <a:cs typeface="Times New Roman"/>
                <a:sym typeface="Aptos"/>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Aft>
                <a:spcPts val="800"/>
              </a:spcAft>
              <a:buNone/>
            </a:pPr>
            <a:r>
              <a:rPr lang="ga-IE" b="1">
                <a:effectLst/>
                <a:latin typeface="Aptos"/>
                <a:ea typeface="Calibri"/>
                <a:cs typeface="Times New Roman"/>
                <a:sym typeface="Aptos"/>
              </a:rPr>
              <a:t>Lá 28 – 29 Márta </a:t>
            </a:r>
            <a:endParaRPr lang="en-IE"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Symbol" panose="05050102010706020507" pitchFamily="18" charset="2"/>
              <a:buChar char=""/>
            </a:pPr>
            <a:r>
              <a:rPr lang="ga-IE">
                <a:solidFill>
                  <a:srgbClr val="241F21"/>
                </a:solidFill>
                <a:effectLst/>
                <a:latin typeface="Aptos"/>
                <a:ea typeface="Calibri"/>
                <a:cs typeface="Times New Roman"/>
                <a:sym typeface="Aptos"/>
              </a:rPr>
              <a:t>Seo é an lá deireanach de #Marchathon2026! An-iarracht déanta ag gach duine ag dul ó neart go neart ar fad an mhí seo. Ná déan dearmad do chéimeanna deiridh a thaifeadadh faoi 2 pm amárach ag </a:t>
            </a:r>
            <a:r>
              <a:rPr lang="ga-IE" u="sng">
                <a:solidFill>
                  <a:srgbClr val="0563C1"/>
                </a:solidFill>
                <a:effectLst/>
                <a:latin typeface="Aptos"/>
                <a:ea typeface="Calibri"/>
                <a:cs typeface="Times New Roman"/>
                <a:sym typeface="Aptos"/>
                <a:hlinkClick r:id="rId2"/>
              </a:rPr>
              <a:t>www.activetravellogger.ie</a:t>
            </a:r>
            <a:r>
              <a:rPr lang="ga-IE">
                <a:solidFill>
                  <a:srgbClr val="241F21"/>
                </a:solidFill>
                <a:effectLst/>
                <a:latin typeface="Aptos"/>
                <a:ea typeface="Calibri"/>
                <a:cs typeface="Times New Roman"/>
                <a:sym typeface="Aptos"/>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817156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23.12.14"/>
  <p:tag name="AS_TITLE" val="Aspose.Slides for .NET 4.0 Client Profile"/>
  <p:tag name="AS_VERSION" val="23.12"/>
</p:tagLst>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921B632B4CC8449CD0945E7D3E86D9" ma:contentTypeVersion="16" ma:contentTypeDescription="Create a new document." ma:contentTypeScope="" ma:versionID="c40ed47a21a3a8763607825ff9cdd5d9">
  <xsd:schema xmlns:xsd="http://www.w3.org/2001/XMLSchema" xmlns:xs="http://www.w3.org/2001/XMLSchema" xmlns:p="http://schemas.microsoft.com/office/2006/metadata/properties" xmlns:ns2="f08c5941-f0f8-47d6-85eb-ba28956d5cca" xmlns:ns3="42ad714f-eb24-4f80-9822-7a420bd36437" targetNamespace="http://schemas.microsoft.com/office/2006/metadata/properties" ma:root="true" ma:fieldsID="5e2acd0f4b3e4ad59aa1df08c1824acf" ns2:_="" ns3:_="">
    <xsd:import namespace="f08c5941-f0f8-47d6-85eb-ba28956d5cca"/>
    <xsd:import namespace="42ad714f-eb24-4f80-9822-7a420bd3643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3:_dlc_DocId" minOccurs="0"/>
                <xsd:element ref="ns3:_dlc_DocIdUrl" minOccurs="0"/>
                <xsd:element ref="ns3:_dlc_DocIdPersistId"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8c5941-f0f8-47d6-85eb-ba28956d5c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ObjectDetectorVersions" ma:index="12" nillable="true" ma:displayName="MediaServiceObjectDetectorVersions" ma:description="" ma:hidden="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f344948-6e5c-4236-97d3-d87cc108865b"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2ad714f-eb24-4f80-9822-7a420bd36437"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dexed="true"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element name="TaxCatchAll" ma:index="21" nillable="true" ma:displayName="Taxonomy Catch All Column" ma:hidden="true" ma:list="{712857aa-42e5-4cc6-8b60-875405f66942}" ma:internalName="TaxCatchAll" ma:showField="CatchAllData" ma:web="42ad714f-eb24-4f80-9822-7a420bd3643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42ad714f-eb24-4f80-9822-7a420bd36437">RFCZVPRAFF7X-1851976768-79</_dlc_DocId>
    <_dlc_DocIdUrl xmlns="42ad714f-eb24-4f80-9822-7a420bd36437">
      <Url>https://ntaie.sharepoint.com/sites/Transportal/Customer%20Engagement/_layouts/15/DocIdRedir.aspx?ID=RFCZVPRAFF7X-1851976768-79</Url>
      <Description>RFCZVPRAFF7X-1851976768-79</Description>
    </_dlc_DocIdUrl>
    <lcf76f155ced4ddcb4097134ff3c332f xmlns="f08c5941-f0f8-47d6-85eb-ba28956d5cca">
      <Terms xmlns="http://schemas.microsoft.com/office/infopath/2007/PartnerControls"/>
    </lcf76f155ced4ddcb4097134ff3c332f>
    <TaxCatchAll xmlns="42ad714f-eb24-4f80-9822-7a420bd3643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6D6284E-D1FE-417B-B39A-47A62C24C3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8c5941-f0f8-47d6-85eb-ba28956d5cca"/>
    <ds:schemaRef ds:uri="42ad714f-eb24-4f80-9822-7a420bd364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8FCE4B1-F51A-4EAF-8963-E903DA88ECA4}">
  <ds:schemaRefs>
    <ds:schemaRef ds:uri="http://www.w3.org/XML/1998/namespace"/>
    <ds:schemaRef ds:uri="http://schemas.microsoft.com/office/2006/documentManagement/types"/>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494cf2d3-e667-4f6d-ae44-28c4f8719321"/>
    <ds:schemaRef ds:uri="http://purl.org/dc/dcmitype/"/>
    <ds:schemaRef ds:uri="http://purl.org/dc/terms/"/>
    <ds:schemaRef ds:uri="42ad714f-eb24-4f80-9822-7a420bd36437"/>
    <ds:schemaRef ds:uri="f08c5941-f0f8-47d6-85eb-ba28956d5cca"/>
  </ds:schemaRefs>
</ds:datastoreItem>
</file>

<file path=customXml/itemProps3.xml><?xml version="1.0" encoding="utf-8"?>
<ds:datastoreItem xmlns:ds="http://schemas.openxmlformats.org/officeDocument/2006/customXml" ds:itemID="{FB0BE76D-F03A-4DD7-9627-C61BC46434EF}">
  <ds:schemaRefs>
    <ds:schemaRef ds:uri="http://schemas.microsoft.com/sharepoint/v3/contenttype/forms"/>
  </ds:schemaRefs>
</ds:datastoreItem>
</file>

<file path=customXml/itemProps4.xml><?xml version="1.0" encoding="utf-8"?>
<ds:datastoreItem xmlns:ds="http://schemas.openxmlformats.org/officeDocument/2006/customXml" ds:itemID="{44495047-1224-4FA5-994E-45B491649162}">
  <ds:schemaRefs/>
</ds:datastoreItem>
</file>

<file path=docProps/app.xml><?xml version="1.0" encoding="utf-8"?>
<Properties xmlns="http://schemas.openxmlformats.org/officeDocument/2006/extended-properties" xmlns:vt="http://schemas.openxmlformats.org/officeDocument/2006/docPropsVTypes">
  <TotalTime>4862</TotalTime>
  <Words>1523</Words>
  <Application>Microsoft Office PowerPoint</Application>
  <PresentationFormat>Widescreen</PresentationFormat>
  <Paragraphs>89</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Aptos</vt:lpstr>
      <vt:lpstr>Arial</vt:lpstr>
      <vt:lpstr>Calibri</vt:lpstr>
      <vt:lpstr>Calibri Light</vt:lpstr>
      <vt:lpstr>Gotham Rounded Medium</vt:lpstr>
      <vt:lpstr>Segoe UI Emoji</vt:lpstr>
      <vt:lpstr>Symbol</vt:lpstr>
      <vt:lpstr>Times New Roman</vt:lpstr>
      <vt:lpstr>Office Theme</vt:lpstr>
      <vt:lpstr>Dúshlán Céime an Marchathon 2026  Samplaí de Theidil Meán Sóisialta le haghaidh Comhordaitheoirí</vt:lpstr>
      <vt:lpstr>Achoimre</vt:lpstr>
      <vt:lpstr>Marchathon a fhógairt </vt:lpstr>
      <vt:lpstr>Na laethanta Roimh an Marchathon</vt:lpstr>
      <vt:lpstr>Na laethanta Roimh an Marchathon</vt:lpstr>
      <vt:lpstr>Le linn an Marchathon: Seachtain 1</vt:lpstr>
      <vt:lpstr>Le linn an Marchathon: Seachtain 2 </vt:lpstr>
      <vt:lpstr>Le linn an Marchathon: Seachtain 3</vt:lpstr>
      <vt:lpstr>Le linn an Marchathon: Seachtain 4</vt:lpstr>
      <vt:lpstr>Tar éis an Marchathon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Beibhinn Harman</dc:creator>
  <cp:lastModifiedBy>STAR</cp:lastModifiedBy>
  <cp:revision>138</cp:revision>
  <dcterms:created xsi:type="dcterms:W3CDTF">2024-02-08T18:08:23Z</dcterms:created>
  <dcterms:modified xsi:type="dcterms:W3CDTF">2026-02-03T09:37:16Z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664dc15e-4b80-4665-ac7b-681411640a7e</vt:lpwstr>
  </property>
  <property fmtid="{D5CDD505-2E9C-101B-9397-08002B2CF9AE}" pid="3" name="ContentTypeId">
    <vt:lpwstr>0x01010024921B632B4CC8449CD0945E7D3E86D9</vt:lpwstr>
  </property>
</Properties>
</file>