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61" r:id="rId2"/>
  </p:sldIdLst>
  <p:sldSz cx="21599525" cy="144002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 Hayes" initials="SH" lastIdx="2" clrIdx="0">
    <p:extLst>
      <p:ext uri="{19B8F6BF-5375-455C-9EA6-DF929625EA0E}">
        <p15:presenceInfo xmlns:p15="http://schemas.microsoft.com/office/powerpoint/2012/main" userId="S-1-5-21-2115184455-1590978655-1539857752-167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D50"/>
    <a:srgbClr val="D5E3CC"/>
    <a:srgbClr val="D7E4CE"/>
    <a:srgbClr val="FFB300"/>
    <a:srgbClr val="4717BC"/>
    <a:srgbClr val="D4E2CA"/>
    <a:srgbClr val="FCD10E"/>
    <a:srgbClr val="FFD40C"/>
    <a:srgbClr val="CF2003"/>
    <a:srgbClr val="93C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3" autoAdjust="0"/>
    <p:restoredTop sz="93719" autoAdjust="0"/>
  </p:normalViewPr>
  <p:slideViewPr>
    <p:cSldViewPr snapToGrid="0">
      <p:cViewPr varScale="1">
        <p:scale>
          <a:sx n="33" d="100"/>
          <a:sy n="33" d="100"/>
        </p:scale>
        <p:origin x="1300" y="88"/>
      </p:cViewPr>
      <p:guideLst>
        <p:guide orient="horz" pos="4536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8599-E2AF-42D3-BD81-FDCB14477DC6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241425"/>
            <a:ext cx="50228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74624-0030-4D4B-81D8-DB73E4AF0C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020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241425"/>
            <a:ext cx="50228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74624-0030-4D4B-81D8-DB73E4AF0CA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12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2356703"/>
            <a:ext cx="18359596" cy="5013407"/>
          </a:xfrm>
        </p:spPr>
        <p:txBody>
          <a:bodyPr anchor="b"/>
          <a:lstStyle>
            <a:lvl1pPr algn="ctr">
              <a:defRPr sz="12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7563446"/>
            <a:ext cx="16199644" cy="3476717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909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28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766678"/>
            <a:ext cx="4657398" cy="12203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766678"/>
            <a:ext cx="13702199" cy="122035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615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43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3590057"/>
            <a:ext cx="18629590" cy="5990088"/>
          </a:xfrm>
        </p:spPr>
        <p:txBody>
          <a:bodyPr anchor="b"/>
          <a:lstStyle>
            <a:lvl1pPr>
              <a:defRPr sz="12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9636813"/>
            <a:ext cx="18629590" cy="3150046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02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05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086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114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143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171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2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228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88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3833390"/>
            <a:ext cx="9179798" cy="91368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3833390"/>
            <a:ext cx="9179798" cy="91368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01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766681"/>
            <a:ext cx="18629590" cy="27833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3530053"/>
            <a:ext cx="9137610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5260078"/>
            <a:ext cx="9137610" cy="7736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3530053"/>
            <a:ext cx="9182611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5260078"/>
            <a:ext cx="9182611" cy="7736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168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42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0A20E3-4FE4-0F5F-D413-E99E2D966045}"/>
              </a:ext>
            </a:extLst>
          </p:cNvPr>
          <p:cNvGrpSpPr/>
          <p:nvPr userDrawn="1"/>
        </p:nvGrpSpPr>
        <p:grpSpPr>
          <a:xfrm>
            <a:off x="-1" y="-74226"/>
            <a:ext cx="21612746" cy="14548669"/>
            <a:chOff x="0" y="1"/>
            <a:chExt cx="16043564" cy="107997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374A34-1A8D-D3A5-91CF-5F79832AED90}"/>
                </a:ext>
              </a:extLst>
            </p:cNvPr>
            <p:cNvGrpSpPr/>
            <p:nvPr/>
          </p:nvGrpSpPr>
          <p:grpSpPr>
            <a:xfrm>
              <a:off x="0" y="1"/>
              <a:ext cx="16043564" cy="10799762"/>
              <a:chOff x="0" y="0"/>
              <a:chExt cx="16043564" cy="1079976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F75CDE7-9F90-3247-C63F-94E7464B2A58}"/>
                  </a:ext>
                </a:extLst>
              </p:cNvPr>
              <p:cNvGrpSpPr/>
              <p:nvPr/>
            </p:nvGrpSpPr>
            <p:grpSpPr>
              <a:xfrm>
                <a:off x="0" y="6329138"/>
                <a:ext cx="16043564" cy="4470624"/>
                <a:chOff x="0" y="6329138"/>
                <a:chExt cx="16043564" cy="4470624"/>
              </a:xfrm>
              <a:solidFill>
                <a:srgbClr val="D7E4CE"/>
              </a:solidFill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D0203D70-4F2D-45B1-4B0F-836E70E56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r="31825"/>
                <a:stretch/>
              </p:blipFill>
              <p:spPr>
                <a:xfrm>
                  <a:off x="10625156" y="6329138"/>
                  <a:ext cx="5418408" cy="447062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72BE5B0-8F66-A8E5-1E52-5C619DB2DA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0" y="6414863"/>
                  <a:ext cx="8085972" cy="4384899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3DA1381-0801-39BC-9D36-C148BFA36A94}"/>
                  </a:ext>
                </a:extLst>
              </p:cNvPr>
              <p:cNvSpPr/>
              <p:nvPr/>
            </p:nvSpPr>
            <p:spPr>
              <a:xfrm>
                <a:off x="0" y="0"/>
                <a:ext cx="16033750" cy="8273143"/>
              </a:xfrm>
              <a:prstGeom prst="rect">
                <a:avLst/>
              </a:prstGeom>
              <a:solidFill>
                <a:srgbClr val="D5E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2025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7CEF88-10F2-B362-728C-728D5DA78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43440" r="33511"/>
            <a:stretch/>
          </p:blipFill>
          <p:spPr>
            <a:xfrm>
              <a:off x="7905095" y="8271163"/>
              <a:ext cx="5284432" cy="2528599"/>
            </a:xfrm>
            <a:prstGeom prst="rect">
              <a:avLst/>
            </a:prstGeom>
            <a:solidFill>
              <a:srgbClr val="D7E4CE"/>
            </a:solidFill>
          </p:spPr>
        </p:pic>
      </p:grpSp>
      <p:pic>
        <p:nvPicPr>
          <p:cNvPr id="12" name="Graphic 11" descr="Shoe footprints with solid fill">
            <a:extLst>
              <a:ext uri="{FF2B5EF4-FFF2-40B4-BE49-F238E27FC236}">
                <a16:creationId xmlns:a16="http://schemas.microsoft.com/office/drawing/2014/main" id="{683CEE2F-4036-B998-EC00-0C01DDCB1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32943" flipH="1">
            <a:off x="19852658" y="912133"/>
            <a:ext cx="730362" cy="901360"/>
          </a:xfrm>
          <a:prstGeom prst="rect">
            <a:avLst/>
          </a:prstGeom>
        </p:spPr>
      </p:pic>
      <p:pic>
        <p:nvPicPr>
          <p:cNvPr id="13" name="Graphic 12" descr="Butterfly with solid fill">
            <a:extLst>
              <a:ext uri="{FF2B5EF4-FFF2-40B4-BE49-F238E27FC236}">
                <a16:creationId xmlns:a16="http://schemas.microsoft.com/office/drawing/2014/main" id="{BFDEB82C-5C04-F209-D99F-3F0DC460C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0330">
            <a:off x="5092231" y="12487977"/>
            <a:ext cx="708382" cy="708382"/>
          </a:xfrm>
          <a:prstGeom prst="rect">
            <a:avLst/>
          </a:prstGeom>
        </p:spPr>
      </p:pic>
      <p:pic>
        <p:nvPicPr>
          <p:cNvPr id="14" name="Graphic 13" descr="Butterfly with solid fill">
            <a:extLst>
              <a:ext uri="{FF2B5EF4-FFF2-40B4-BE49-F238E27FC236}">
                <a16:creationId xmlns:a16="http://schemas.microsoft.com/office/drawing/2014/main" id="{AF557823-D220-9AFF-C7F2-6C5DCE4CE6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87268">
            <a:off x="20687203" y="12917707"/>
            <a:ext cx="708382" cy="708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406DB8-DFF9-88AF-5685-B071D3BCD6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26" y="-931742"/>
            <a:ext cx="8510891" cy="40529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6A6A64-8F6E-883B-07A2-076A787F0F14}"/>
              </a:ext>
            </a:extLst>
          </p:cNvPr>
          <p:cNvSpPr/>
          <p:nvPr userDrawn="1"/>
        </p:nvSpPr>
        <p:spPr>
          <a:xfrm>
            <a:off x="317947" y="2360354"/>
            <a:ext cx="4798898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25" dirty="0"/>
              <a:t>It’s a classic  bingo competition!</a:t>
            </a:r>
          </a:p>
          <a:p>
            <a:pPr algn="just"/>
            <a:r>
              <a:rPr lang="en-US" sz="2425" dirty="0"/>
              <a:t>What do you do or see when you are out walking?</a:t>
            </a:r>
          </a:p>
          <a:p>
            <a:pPr algn="just"/>
            <a:r>
              <a:rPr lang="en-US" sz="2425" dirty="0"/>
              <a:t>This is an individual competition. </a:t>
            </a:r>
          </a:p>
          <a:p>
            <a:pPr algn="just"/>
            <a:endParaRPr lang="en-US" sz="2425" dirty="0"/>
          </a:p>
          <a:p>
            <a:r>
              <a:rPr lang="en-US" sz="2425" b="1" dirty="0"/>
              <a:t>How to take part:</a:t>
            </a:r>
          </a:p>
          <a:p>
            <a:endParaRPr lang="en-US" sz="2425" b="1" dirty="0"/>
          </a:p>
          <a:p>
            <a:r>
              <a:rPr lang="en-US" sz="2425" dirty="0"/>
              <a:t>Take photographs  on your commute to your workplace or campus or on a leisure walk and add them to each box.</a:t>
            </a:r>
          </a:p>
          <a:p>
            <a:endParaRPr lang="en-US" sz="2425" dirty="0"/>
          </a:p>
          <a:p>
            <a:r>
              <a:rPr lang="en-US" sz="2425" b="1" dirty="0"/>
              <a:t>Complete 3 Lines of 4 in any direction (horizontal, vertical, diagonal) to be in the prize draw</a:t>
            </a:r>
          </a:p>
          <a:p>
            <a:r>
              <a:rPr lang="en-US" sz="2425" b="1" dirty="0"/>
              <a:t>OR</a:t>
            </a:r>
          </a:p>
          <a:p>
            <a:r>
              <a:rPr lang="en-US" sz="2425" b="1" dirty="0"/>
              <a:t>To be in the prize draw for special prize for Bingo complete all the boxes.</a:t>
            </a:r>
          </a:p>
          <a:p>
            <a:endParaRPr lang="en-US" sz="2425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6073D2-CEA9-7B24-86D0-92DC401C89BB}"/>
              </a:ext>
            </a:extLst>
          </p:cNvPr>
          <p:cNvSpPr txBox="1"/>
          <p:nvPr userDrawn="1"/>
        </p:nvSpPr>
        <p:spPr>
          <a:xfrm>
            <a:off x="311151" y="1763434"/>
            <a:ext cx="4523674" cy="672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772" b="1" dirty="0">
                <a:solidFill>
                  <a:schemeClr val="accent6">
                    <a:lumMod val="75000"/>
                  </a:schemeClr>
                </a:solidFill>
              </a:rPr>
              <a:t>BINGO COMPETITION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A90C86D-D079-37C0-5193-B2F1805240E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1792002"/>
              </p:ext>
            </p:extLst>
          </p:nvPr>
        </p:nvGraphicFramePr>
        <p:xfrm>
          <a:off x="5266153" y="1912123"/>
          <a:ext cx="16197284" cy="10561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9321">
                  <a:extLst>
                    <a:ext uri="{9D8B030D-6E8A-4147-A177-3AD203B41FA5}">
                      <a16:colId xmlns:a16="http://schemas.microsoft.com/office/drawing/2014/main" val="1402066865"/>
                    </a:ext>
                  </a:extLst>
                </a:gridCol>
                <a:gridCol w="4049321">
                  <a:extLst>
                    <a:ext uri="{9D8B030D-6E8A-4147-A177-3AD203B41FA5}">
                      <a16:colId xmlns:a16="http://schemas.microsoft.com/office/drawing/2014/main" val="824413671"/>
                    </a:ext>
                  </a:extLst>
                </a:gridCol>
                <a:gridCol w="4049321">
                  <a:extLst>
                    <a:ext uri="{9D8B030D-6E8A-4147-A177-3AD203B41FA5}">
                      <a16:colId xmlns:a16="http://schemas.microsoft.com/office/drawing/2014/main" val="4120672952"/>
                    </a:ext>
                  </a:extLst>
                </a:gridCol>
                <a:gridCol w="4049321">
                  <a:extLst>
                    <a:ext uri="{9D8B030D-6E8A-4147-A177-3AD203B41FA5}">
                      <a16:colId xmlns:a16="http://schemas.microsoft.com/office/drawing/2014/main" val="3256677974"/>
                    </a:ext>
                  </a:extLst>
                </a:gridCol>
              </a:tblGrid>
              <a:tr h="2640397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Walked</a:t>
                      </a:r>
                      <a:r>
                        <a:rPr lang="en-IE" sz="2000" b="1" baseline="0" dirty="0"/>
                        <a:t> on my commute</a:t>
                      </a:r>
                      <a:endParaRPr lang="en-IE" sz="2000" b="1" dirty="0"/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Saw a bird while</a:t>
                      </a:r>
                      <a:r>
                        <a:rPr lang="en-IE" sz="2000" b="1" baseline="0" dirty="0"/>
                        <a:t> walking</a:t>
                      </a:r>
                      <a:endParaRPr lang="en-IE" sz="2000" b="1" dirty="0"/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Stopped at a coffee shop on my commute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Tracked my steps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70360"/>
                  </a:ext>
                </a:extLst>
              </a:tr>
              <a:tr h="2640397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Took</a:t>
                      </a:r>
                      <a:r>
                        <a:rPr lang="en-IE" sz="2000" b="1" baseline="0" dirty="0"/>
                        <a:t> a lunch time walk with teammates</a:t>
                      </a:r>
                      <a:endParaRPr lang="en-IE" sz="2000" b="1" dirty="0"/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Walked</a:t>
                      </a:r>
                      <a:r>
                        <a:rPr lang="en-IE" sz="2000" b="1" baseline="0" dirty="0"/>
                        <a:t> through a Park</a:t>
                      </a:r>
                      <a:endParaRPr lang="en-IE" sz="2000" b="1" dirty="0"/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Listened to music/podcast while walking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Passed a</a:t>
                      </a:r>
                      <a:r>
                        <a:rPr lang="en-IE" sz="2000" b="1" baseline="0" dirty="0"/>
                        <a:t> </a:t>
                      </a:r>
                      <a:r>
                        <a:rPr lang="en-IE" sz="2000" b="1" dirty="0"/>
                        <a:t>noticeable/interesting</a:t>
                      </a:r>
                      <a:r>
                        <a:rPr lang="en-IE" sz="2000" b="1" baseline="0" dirty="0"/>
                        <a:t> </a:t>
                      </a:r>
                      <a:r>
                        <a:rPr lang="en-IE" sz="2000" b="1" dirty="0"/>
                        <a:t>building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87665"/>
                  </a:ext>
                </a:extLst>
              </a:tr>
              <a:tr h="2640397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Passed a river, lake, canal etc.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Saw a cute dog while walking 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b="1" dirty="0"/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Walked</a:t>
                      </a:r>
                      <a:r>
                        <a:rPr lang="en-IE" sz="2000" b="1" baseline="0" dirty="0"/>
                        <a:t> during sunrise/sunset</a:t>
                      </a:r>
                      <a:endParaRPr lang="en-IE" sz="2000" b="1" dirty="0"/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01307"/>
                  </a:ext>
                </a:extLst>
              </a:tr>
              <a:tr h="2640397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Walked in the rain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Used the stairs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Took an evening time stroll</a:t>
                      </a:r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Passed</a:t>
                      </a:r>
                      <a:r>
                        <a:rPr lang="en-IE" sz="2000" b="1" baseline="0" dirty="0"/>
                        <a:t> Public Transport Stop (bus, Luas, train etc.)</a:t>
                      </a:r>
                      <a:endParaRPr lang="en-IE" sz="2000" b="1" dirty="0"/>
                    </a:p>
                  </a:txBody>
                  <a:tcPr marL="123181" marR="123181" marT="61592" marB="61592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68310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0B21216-34F6-453E-34B3-0BF2592610A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795" y="7606654"/>
            <a:ext cx="4057358" cy="169056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94450C-6110-86AA-6A1C-4D769788D927}"/>
              </a:ext>
            </a:extLst>
          </p:cNvPr>
          <p:cNvSpPr/>
          <p:nvPr userDrawn="1"/>
        </p:nvSpPr>
        <p:spPr>
          <a:xfrm>
            <a:off x="330740" y="9552562"/>
            <a:ext cx="4824920" cy="18677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29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960014"/>
            <a:ext cx="696640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2073367"/>
            <a:ext cx="10934760" cy="10233485"/>
          </a:xfrm>
        </p:spPr>
        <p:txBody>
          <a:bodyPr/>
          <a:lstStyle>
            <a:lvl1pPr>
              <a:defRPr sz="6719"/>
            </a:lvl1pPr>
            <a:lvl2pPr>
              <a:defRPr sz="5879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4320064"/>
            <a:ext cx="696640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520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960014"/>
            <a:ext cx="696640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2073367"/>
            <a:ext cx="10934760" cy="10233485"/>
          </a:xfrm>
        </p:spPr>
        <p:txBody>
          <a:bodyPr anchor="t"/>
          <a:lstStyle>
            <a:lvl1pPr marL="0" indent="0">
              <a:buNone/>
              <a:defRPr sz="6719"/>
            </a:lvl1pPr>
            <a:lvl2pPr marL="960029" indent="0">
              <a:buNone/>
              <a:defRPr sz="5879"/>
            </a:lvl2pPr>
            <a:lvl3pPr marL="1920057" indent="0">
              <a:buNone/>
              <a:defRPr sz="5040"/>
            </a:lvl3pPr>
            <a:lvl4pPr marL="2880086" indent="0">
              <a:buNone/>
              <a:defRPr sz="4200"/>
            </a:lvl4pPr>
            <a:lvl5pPr marL="3840114" indent="0">
              <a:buNone/>
              <a:defRPr sz="4200"/>
            </a:lvl5pPr>
            <a:lvl6pPr marL="4800143" indent="0">
              <a:buNone/>
              <a:defRPr sz="4200"/>
            </a:lvl6pPr>
            <a:lvl7pPr marL="5760171" indent="0">
              <a:buNone/>
              <a:defRPr sz="4200"/>
            </a:lvl7pPr>
            <a:lvl8pPr marL="6720200" indent="0">
              <a:buNone/>
              <a:defRPr sz="4200"/>
            </a:lvl8pPr>
            <a:lvl9pPr marL="7680228" indent="0">
              <a:buNone/>
              <a:defRPr sz="4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4320064"/>
            <a:ext cx="696640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214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766681"/>
            <a:ext cx="18629590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3833390"/>
            <a:ext cx="1862959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13346867"/>
            <a:ext cx="4859893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B3B3-305E-4D54-BEDD-535700CA575C}" type="datetimeFigureOut">
              <a:rPr lang="en-IE" smtClean="0"/>
              <a:t>09/03/2026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13346867"/>
            <a:ext cx="728984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13346867"/>
            <a:ext cx="4859893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D430-14CD-46E1-82BB-8D2327DE7DE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920057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4" indent="-480014" algn="l" defTabSz="1920057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071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100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29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57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186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214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02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029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057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86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14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143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171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20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228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transport.ie/tfi-smarter-travel/walking/comp-entry-for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589" y="9251343"/>
            <a:ext cx="4798898" cy="218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25" b="1" dirty="0"/>
          </a:p>
          <a:p>
            <a:r>
              <a:rPr lang="en-US" sz="2800" b="1" dirty="0"/>
              <a:t>Submit  </a:t>
            </a:r>
            <a:r>
              <a:rPr lang="en-US" sz="2800" b="1" dirty="0">
                <a:hlinkClick r:id="rId3"/>
              </a:rPr>
              <a:t>here</a:t>
            </a:r>
            <a:r>
              <a:rPr lang="en-US" sz="2800" b="1" dirty="0"/>
              <a:t> by 2pm, Monday 16</a:t>
            </a:r>
            <a:r>
              <a:rPr lang="en-US" sz="2800" b="1" baseline="30000" dirty="0"/>
              <a:t>th</a:t>
            </a:r>
            <a:r>
              <a:rPr lang="en-US" sz="2800" b="1" dirty="0"/>
              <a:t> March.</a:t>
            </a:r>
          </a:p>
          <a:p>
            <a:r>
              <a:rPr lang="en-IE" sz="2800" b="1" dirty="0"/>
              <a:t>Important: Before uploading, please save it as a PDF</a:t>
            </a:r>
          </a:p>
        </p:txBody>
      </p:sp>
    </p:spTree>
    <p:extLst>
      <p:ext uri="{BB962C8B-B14F-4D97-AF65-F5344CB8AC3E}">
        <p14:creationId xmlns:p14="http://schemas.microsoft.com/office/powerpoint/2010/main" val="285157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21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King</dc:creator>
  <cp:lastModifiedBy>Minakshi Rana</cp:lastModifiedBy>
  <cp:revision>66</cp:revision>
  <cp:lastPrinted>2022-12-13T17:13:37Z</cp:lastPrinted>
  <dcterms:created xsi:type="dcterms:W3CDTF">2021-09-02T09:03:19Z</dcterms:created>
  <dcterms:modified xsi:type="dcterms:W3CDTF">2026-03-09T10:21:14Z</dcterms:modified>
</cp:coreProperties>
</file>