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Lst>
  <p:notesMasterIdLst>
    <p:notesMasterId r:id="rId16"/>
  </p:notesMasterIdLst>
  <p:sldIdLst>
    <p:sldId id="268" r:id="rId6"/>
    <p:sldId id="274" r:id="rId7"/>
    <p:sldId id="275" r:id="rId8"/>
    <p:sldId id="276" r:id="rId9"/>
    <p:sldId id="277" r:id="rId10"/>
    <p:sldId id="278" r:id="rId11"/>
    <p:sldId id="279" r:id="rId12"/>
    <p:sldId id="280" r:id="rId13"/>
    <p:sldId id="281" r:id="rId14"/>
    <p:sldId id="282" r:id="rId15"/>
  </p:sldIdLst>
  <p:sldSz cx="12192000" cy="6858000"/>
  <p:notesSz cx="6858000" cy="9144000"/>
  <p:custDataLst>
    <p:tags r:id="rId1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4F60787-4BF5-0205-27AF-1DA533D0BB3F}" name="Shruti Nair" initials="SN" userId="S::shruti.nair@nationaltransport.ie::3bfc82e3-bbf4-4624-8865-84283e1511b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9F25"/>
    <a:srgbClr val="FFFFFF"/>
    <a:srgbClr val="99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467" autoAdjust="0"/>
    <p:restoredTop sz="87638" autoAdjust="0"/>
  </p:normalViewPr>
  <p:slideViewPr>
    <p:cSldViewPr snapToGrid="0">
      <p:cViewPr varScale="1">
        <p:scale>
          <a:sx n="72" d="100"/>
          <a:sy n="72" d="100"/>
        </p:scale>
        <p:origin x="1358" y="6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7E70876-D916-4D5A-A7CB-9F77D9CD8CAE}" type="datetimeFigureOut">
              <a:rPr lang="en-IE" smtClean="0"/>
              <a:t>07/09/2026</a:t>
            </a:fld>
            <a:endParaRPr lang="en-I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2C53D7-64E6-48CF-8774-D6C624F6A670}" type="slidenum">
              <a:rPr lang="en-IE" smtClean="0"/>
              <a:t>‹#›</a:t>
            </a:fld>
            <a:endParaRPr lang="en-IE"/>
          </a:p>
        </p:txBody>
      </p:sp>
    </p:spTree>
    <p:extLst>
      <p:ext uri="{BB962C8B-B14F-4D97-AF65-F5344CB8AC3E}">
        <p14:creationId xmlns:p14="http://schemas.microsoft.com/office/powerpoint/2010/main" val="1967433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8D19F32-646B-5F18-2D84-D04CCE605BF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49480C5-14C7-6DFF-DE77-40154E4C90EA}"/>
              </a:ext>
            </a:extLst>
          </p:cNvPr>
          <p:cNvSpPr>
            <a:spLocks noGrp="1"/>
          </p:cNvSpPr>
          <p:nvPr>
            <p:ph type="ctrTitle" hasCustomPrompt="1"/>
          </p:nvPr>
        </p:nvSpPr>
        <p:spPr>
          <a:xfrm>
            <a:off x="473243" y="1876342"/>
            <a:ext cx="9144000" cy="634247"/>
          </a:xfrm>
        </p:spPr>
        <p:txBody>
          <a:bodyPr anchor="b">
            <a:normAutofit/>
          </a:bodyPr>
          <a:lstStyle>
            <a:lvl1pPr algn="l">
              <a:defRPr sz="4000" b="0" i="0">
                <a:solidFill>
                  <a:srgbClr val="009849"/>
                </a:solidFill>
                <a:latin typeface="Gotham Rounded Medium" panose="02000000000000000000" pitchFamily="2" charset="0"/>
                <a:cs typeface="Gotham Medium" pitchFamily="2" charset="0"/>
              </a:defRPr>
            </a:lvl1pPr>
          </a:lstStyle>
          <a:p>
            <a:r>
              <a:rPr lang="en-GB"/>
              <a:t>Title here</a:t>
            </a:r>
            <a:endParaRPr lang="en-US"/>
          </a:p>
        </p:txBody>
      </p:sp>
      <p:sp>
        <p:nvSpPr>
          <p:cNvPr id="4" name="Date Placeholder 3">
            <a:extLst>
              <a:ext uri="{FF2B5EF4-FFF2-40B4-BE49-F238E27FC236}">
                <a16:creationId xmlns:a16="http://schemas.microsoft.com/office/drawing/2014/main" id="{31178F93-0EEA-D672-E78A-459BF2180CFB}"/>
              </a:ext>
            </a:extLst>
          </p:cNvPr>
          <p:cNvSpPr>
            <a:spLocks noGrp="1"/>
          </p:cNvSpPr>
          <p:nvPr>
            <p:ph type="dt" sz="half" idx="10"/>
          </p:nvPr>
        </p:nvSpPr>
        <p:spPr>
          <a:xfrm>
            <a:off x="473243" y="6356350"/>
            <a:ext cx="2743200" cy="365125"/>
          </a:xfrm>
        </p:spPr>
        <p:txBody>
          <a:bodyPr/>
          <a:lstStyle/>
          <a:p>
            <a:fld id="{048CAF36-9ACB-DA4A-9C61-430DBFE21EAC}" type="datetimeFigureOut">
              <a:rPr lang="en-US" smtClean="0"/>
              <a:t>9/7/2026</a:t>
            </a:fld>
            <a:endParaRPr lang="en-US"/>
          </a:p>
        </p:txBody>
      </p:sp>
      <p:sp>
        <p:nvSpPr>
          <p:cNvPr id="7" name="Rectangle 6">
            <a:extLst>
              <a:ext uri="{FF2B5EF4-FFF2-40B4-BE49-F238E27FC236}">
                <a16:creationId xmlns:a16="http://schemas.microsoft.com/office/drawing/2014/main" id="{7E43F430-AEBB-9596-80EF-0F2F55FD0D60}"/>
              </a:ext>
            </a:extLst>
          </p:cNvPr>
          <p:cNvSpPr/>
          <p:nvPr userDrawn="1"/>
        </p:nvSpPr>
        <p:spPr>
          <a:xfrm>
            <a:off x="0" y="372951"/>
            <a:ext cx="4174067" cy="131233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pic>
        <p:nvPicPr>
          <p:cNvPr id="6" name="Picture 5">
            <a:extLst>
              <a:ext uri="{FF2B5EF4-FFF2-40B4-BE49-F238E27FC236}">
                <a16:creationId xmlns:a16="http://schemas.microsoft.com/office/drawing/2014/main" id="{2D1484A0-B91B-7A16-1933-D0FA3EF6F4B2}"/>
              </a:ext>
            </a:extLst>
          </p:cNvPr>
          <p:cNvPicPr>
            <a:picLocks noChangeAspect="1"/>
          </p:cNvPicPr>
          <p:nvPr userDrawn="1"/>
        </p:nvPicPr>
        <p:blipFill>
          <a:blip r:embed="rId3"/>
          <a:stretch>
            <a:fillRect/>
          </a:stretch>
        </p:blipFill>
        <p:spPr>
          <a:xfrm>
            <a:off x="-84667" y="-69418"/>
            <a:ext cx="4037476" cy="2015178"/>
          </a:xfrm>
          <a:prstGeom prst="rect">
            <a:avLst/>
          </a:prstGeom>
        </p:spPr>
      </p:pic>
    </p:spTree>
    <p:extLst>
      <p:ext uri="{BB962C8B-B14F-4D97-AF65-F5344CB8AC3E}">
        <p14:creationId xmlns:p14="http://schemas.microsoft.com/office/powerpoint/2010/main" val="2636950083"/>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CD9DCAE-05A9-5CEF-64E7-96E8004711E2}"/>
              </a:ext>
            </a:extLst>
          </p:cNvPr>
          <p:cNvPicPr>
            <a:picLocks noChangeAspect="1"/>
          </p:cNvPicPr>
          <p:nvPr userDrawn="1"/>
        </p:nvPicPr>
        <p:blipFill>
          <a:blip r:embed="rId2"/>
          <a:stretch>
            <a:fillRect/>
          </a:stretch>
        </p:blipFill>
        <p:spPr>
          <a:xfrm>
            <a:off x="2467" y="0"/>
            <a:ext cx="12187065" cy="6858000"/>
          </a:xfrm>
          <a:prstGeom prst="rect">
            <a:avLst/>
          </a:prstGeom>
        </p:spPr>
      </p:pic>
      <p:pic>
        <p:nvPicPr>
          <p:cNvPr id="11" name="Picture 10">
            <a:extLst>
              <a:ext uri="{FF2B5EF4-FFF2-40B4-BE49-F238E27FC236}">
                <a16:creationId xmlns:a16="http://schemas.microsoft.com/office/drawing/2014/main" id="{37583202-2050-1FAA-F46C-D69354F2664E}"/>
              </a:ext>
            </a:extLst>
          </p:cNvPr>
          <p:cNvPicPr>
            <a:picLocks noChangeAspect="1"/>
          </p:cNvPicPr>
          <p:nvPr userDrawn="1"/>
        </p:nvPicPr>
        <p:blipFill>
          <a:blip r:embed="rId3"/>
          <a:srcRect l="13691" t="26177" r="55438" b="27350"/>
          <a:stretch>
            <a:fillRect/>
          </a:stretch>
        </p:blipFill>
        <p:spPr>
          <a:xfrm>
            <a:off x="302554" y="5936566"/>
            <a:ext cx="682183" cy="724486"/>
          </a:xfrm>
          <a:prstGeom prst="rect">
            <a:avLst/>
          </a:prstGeom>
        </p:spPr>
      </p:pic>
      <p:sp>
        <p:nvSpPr>
          <p:cNvPr id="2" name="Title 1">
            <a:extLst>
              <a:ext uri="{FF2B5EF4-FFF2-40B4-BE49-F238E27FC236}">
                <a16:creationId xmlns:a16="http://schemas.microsoft.com/office/drawing/2014/main" id="{70E9B822-AB22-284E-D403-72432165D2D5}"/>
              </a:ext>
            </a:extLst>
          </p:cNvPr>
          <p:cNvSpPr>
            <a:spLocks noGrp="1"/>
          </p:cNvSpPr>
          <p:nvPr>
            <p:ph type="ctrTitle" hasCustomPrompt="1"/>
          </p:nvPr>
        </p:nvSpPr>
        <p:spPr>
          <a:xfrm>
            <a:off x="302555" y="297478"/>
            <a:ext cx="9144000" cy="634247"/>
          </a:xfrm>
        </p:spPr>
        <p:txBody>
          <a:bodyPr anchor="b">
            <a:normAutofit/>
          </a:bodyPr>
          <a:lstStyle>
            <a:lvl1pPr algn="l">
              <a:defRPr sz="4000" b="0" i="0">
                <a:solidFill>
                  <a:srgbClr val="009849"/>
                </a:solidFill>
                <a:latin typeface="Gotham Rounded Medium" panose="02000000000000000000" pitchFamily="2" charset="0"/>
                <a:cs typeface="Gotham Medium" pitchFamily="2" charset="0"/>
              </a:defRPr>
            </a:lvl1pPr>
          </a:lstStyle>
          <a:p>
            <a:r>
              <a:rPr lang="en-GB"/>
              <a:t>Title here</a:t>
            </a:r>
            <a:endParaRPr lang="en-US"/>
          </a:p>
        </p:txBody>
      </p:sp>
    </p:spTree>
    <p:extLst>
      <p:ext uri="{BB962C8B-B14F-4D97-AF65-F5344CB8AC3E}">
        <p14:creationId xmlns:p14="http://schemas.microsoft.com/office/powerpoint/2010/main" val="1572410481"/>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CD9DCAE-05A9-5CEF-64E7-96E8004711E2}"/>
              </a:ext>
            </a:extLst>
          </p:cNvPr>
          <p:cNvPicPr>
            <a:picLocks noChangeAspect="1"/>
          </p:cNvPicPr>
          <p:nvPr userDrawn="1"/>
        </p:nvPicPr>
        <p:blipFill>
          <a:blip r:embed="rId2"/>
          <a:stretch>
            <a:fillRect/>
          </a:stretch>
        </p:blipFill>
        <p:spPr>
          <a:xfrm>
            <a:off x="2467" y="0"/>
            <a:ext cx="12187065" cy="6858000"/>
          </a:xfrm>
          <a:prstGeom prst="rect">
            <a:avLst/>
          </a:prstGeom>
        </p:spPr>
      </p:pic>
      <p:sp>
        <p:nvSpPr>
          <p:cNvPr id="2" name="Title 1">
            <a:extLst>
              <a:ext uri="{FF2B5EF4-FFF2-40B4-BE49-F238E27FC236}">
                <a16:creationId xmlns:a16="http://schemas.microsoft.com/office/drawing/2014/main" id="{56504311-A6A3-8A09-2685-DEAC654474C8}"/>
              </a:ext>
            </a:extLst>
          </p:cNvPr>
          <p:cNvSpPr>
            <a:spLocks noGrp="1"/>
          </p:cNvSpPr>
          <p:nvPr>
            <p:ph type="ctrTitle" hasCustomPrompt="1"/>
          </p:nvPr>
        </p:nvSpPr>
        <p:spPr>
          <a:xfrm>
            <a:off x="302555" y="297478"/>
            <a:ext cx="9144000" cy="634247"/>
          </a:xfrm>
        </p:spPr>
        <p:txBody>
          <a:bodyPr anchor="b">
            <a:normAutofit/>
          </a:bodyPr>
          <a:lstStyle>
            <a:lvl1pPr algn="l">
              <a:defRPr sz="4000" b="0" i="0">
                <a:solidFill>
                  <a:srgbClr val="009849"/>
                </a:solidFill>
                <a:latin typeface="Gotham Rounded Medium" panose="02000000000000000000" pitchFamily="2" charset="0"/>
                <a:cs typeface="Gotham Medium" pitchFamily="2" charset="0"/>
              </a:defRPr>
            </a:lvl1pPr>
          </a:lstStyle>
          <a:p>
            <a:r>
              <a:rPr lang="en-GB"/>
              <a:t>Title here</a:t>
            </a:r>
            <a:endParaRPr lang="en-US"/>
          </a:p>
        </p:txBody>
      </p:sp>
      <p:pic>
        <p:nvPicPr>
          <p:cNvPr id="3" name="Picture 2">
            <a:extLst>
              <a:ext uri="{FF2B5EF4-FFF2-40B4-BE49-F238E27FC236}">
                <a16:creationId xmlns:a16="http://schemas.microsoft.com/office/drawing/2014/main" id="{9F4A7F4D-1862-A6C0-1C5F-61BE26045D50}"/>
              </a:ext>
            </a:extLst>
          </p:cNvPr>
          <p:cNvPicPr>
            <a:picLocks noChangeAspect="1"/>
          </p:cNvPicPr>
          <p:nvPr userDrawn="1"/>
        </p:nvPicPr>
        <p:blipFill>
          <a:blip r:embed="rId3"/>
          <a:srcRect l="13691" t="26177" r="55438" b="27350"/>
          <a:stretch>
            <a:fillRect/>
          </a:stretch>
        </p:blipFill>
        <p:spPr>
          <a:xfrm>
            <a:off x="302554" y="5936566"/>
            <a:ext cx="682183" cy="724486"/>
          </a:xfrm>
          <a:prstGeom prst="rect">
            <a:avLst/>
          </a:prstGeom>
        </p:spPr>
      </p:pic>
    </p:spTree>
    <p:extLst>
      <p:ext uri="{BB962C8B-B14F-4D97-AF65-F5344CB8AC3E}">
        <p14:creationId xmlns:p14="http://schemas.microsoft.com/office/powerpoint/2010/main" val="641529507"/>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CD9DCAE-05A9-5CEF-64E7-96E8004711E2}"/>
              </a:ext>
            </a:extLst>
          </p:cNvPr>
          <p:cNvPicPr>
            <a:picLocks noChangeAspect="1"/>
          </p:cNvPicPr>
          <p:nvPr userDrawn="1"/>
        </p:nvPicPr>
        <p:blipFill>
          <a:blip r:embed="rId2"/>
          <a:stretch>
            <a:fillRect/>
          </a:stretch>
        </p:blipFill>
        <p:spPr>
          <a:xfrm>
            <a:off x="2467" y="0"/>
            <a:ext cx="12187065" cy="6858000"/>
          </a:xfrm>
          <a:prstGeom prst="rect">
            <a:avLst/>
          </a:prstGeom>
        </p:spPr>
      </p:pic>
      <p:sp>
        <p:nvSpPr>
          <p:cNvPr id="2" name="Title 1">
            <a:extLst>
              <a:ext uri="{FF2B5EF4-FFF2-40B4-BE49-F238E27FC236}">
                <a16:creationId xmlns:a16="http://schemas.microsoft.com/office/drawing/2014/main" id="{037F0D7F-BFAD-886D-D32E-C6D10B7A0C3E}"/>
              </a:ext>
            </a:extLst>
          </p:cNvPr>
          <p:cNvSpPr>
            <a:spLocks noGrp="1"/>
          </p:cNvSpPr>
          <p:nvPr>
            <p:ph type="ctrTitle" hasCustomPrompt="1"/>
          </p:nvPr>
        </p:nvSpPr>
        <p:spPr>
          <a:xfrm>
            <a:off x="302555" y="297478"/>
            <a:ext cx="9144000" cy="634247"/>
          </a:xfrm>
        </p:spPr>
        <p:txBody>
          <a:bodyPr anchor="b">
            <a:normAutofit/>
          </a:bodyPr>
          <a:lstStyle>
            <a:lvl1pPr algn="l">
              <a:defRPr sz="4000" b="0" i="0">
                <a:solidFill>
                  <a:srgbClr val="009849"/>
                </a:solidFill>
                <a:latin typeface="Gotham Rounded Medium" panose="02000000000000000000" pitchFamily="2" charset="0"/>
                <a:cs typeface="Gotham Medium" pitchFamily="2" charset="0"/>
              </a:defRPr>
            </a:lvl1pPr>
          </a:lstStyle>
          <a:p>
            <a:r>
              <a:rPr lang="en-GB"/>
              <a:t>Title here</a:t>
            </a:r>
            <a:endParaRPr lang="en-US"/>
          </a:p>
        </p:txBody>
      </p:sp>
      <p:pic>
        <p:nvPicPr>
          <p:cNvPr id="3" name="Picture 2">
            <a:extLst>
              <a:ext uri="{FF2B5EF4-FFF2-40B4-BE49-F238E27FC236}">
                <a16:creationId xmlns:a16="http://schemas.microsoft.com/office/drawing/2014/main" id="{77C6A7D7-A3E2-003C-DE97-F603FBAA0DA2}"/>
              </a:ext>
            </a:extLst>
          </p:cNvPr>
          <p:cNvPicPr>
            <a:picLocks noChangeAspect="1"/>
          </p:cNvPicPr>
          <p:nvPr userDrawn="1"/>
        </p:nvPicPr>
        <p:blipFill>
          <a:blip r:embed="rId3"/>
          <a:srcRect l="13691" t="26177" r="55438" b="27350"/>
          <a:stretch>
            <a:fillRect/>
          </a:stretch>
        </p:blipFill>
        <p:spPr>
          <a:xfrm>
            <a:off x="302554" y="5936566"/>
            <a:ext cx="682183" cy="724486"/>
          </a:xfrm>
          <a:prstGeom prst="rect">
            <a:avLst/>
          </a:prstGeom>
        </p:spPr>
      </p:pic>
    </p:spTree>
    <p:extLst>
      <p:ext uri="{BB962C8B-B14F-4D97-AF65-F5344CB8AC3E}">
        <p14:creationId xmlns:p14="http://schemas.microsoft.com/office/powerpoint/2010/main" val="3069804054"/>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CD9DCAE-05A9-5CEF-64E7-96E8004711E2}"/>
              </a:ext>
            </a:extLst>
          </p:cNvPr>
          <p:cNvPicPr>
            <a:picLocks noChangeAspect="1"/>
          </p:cNvPicPr>
          <p:nvPr userDrawn="1"/>
        </p:nvPicPr>
        <p:blipFill>
          <a:blip r:embed="rId2"/>
          <a:stretch>
            <a:fillRect/>
          </a:stretch>
        </p:blipFill>
        <p:spPr>
          <a:xfrm>
            <a:off x="2467" y="0"/>
            <a:ext cx="12187065" cy="6858000"/>
          </a:xfrm>
          <a:prstGeom prst="rect">
            <a:avLst/>
          </a:prstGeom>
        </p:spPr>
      </p:pic>
      <p:sp>
        <p:nvSpPr>
          <p:cNvPr id="9" name="Title 1">
            <a:extLst>
              <a:ext uri="{FF2B5EF4-FFF2-40B4-BE49-F238E27FC236}">
                <a16:creationId xmlns:a16="http://schemas.microsoft.com/office/drawing/2014/main" id="{4F99411A-3161-1839-7AA7-A7883DC86FBC}"/>
              </a:ext>
            </a:extLst>
          </p:cNvPr>
          <p:cNvSpPr>
            <a:spLocks noGrp="1"/>
          </p:cNvSpPr>
          <p:nvPr>
            <p:ph type="ctrTitle" hasCustomPrompt="1"/>
          </p:nvPr>
        </p:nvSpPr>
        <p:spPr>
          <a:xfrm>
            <a:off x="302555" y="297478"/>
            <a:ext cx="9144000" cy="634247"/>
          </a:xfrm>
        </p:spPr>
        <p:txBody>
          <a:bodyPr anchor="b">
            <a:normAutofit/>
          </a:bodyPr>
          <a:lstStyle>
            <a:lvl1pPr algn="l">
              <a:defRPr sz="4000" b="0" i="0">
                <a:solidFill>
                  <a:srgbClr val="009849"/>
                </a:solidFill>
                <a:latin typeface="Gotham Rounded Medium" panose="02000000000000000000" pitchFamily="2" charset="0"/>
                <a:cs typeface="Gotham Medium" pitchFamily="2" charset="0"/>
              </a:defRPr>
            </a:lvl1pPr>
          </a:lstStyle>
          <a:p>
            <a:r>
              <a:rPr lang="en-GB"/>
              <a:t>Title here</a:t>
            </a:r>
            <a:endParaRPr lang="en-US"/>
          </a:p>
        </p:txBody>
      </p:sp>
      <p:pic>
        <p:nvPicPr>
          <p:cNvPr id="2" name="Picture 1">
            <a:extLst>
              <a:ext uri="{FF2B5EF4-FFF2-40B4-BE49-F238E27FC236}">
                <a16:creationId xmlns:a16="http://schemas.microsoft.com/office/drawing/2014/main" id="{3A8E8D95-3CAA-7844-168B-A3FA74625B09}"/>
              </a:ext>
            </a:extLst>
          </p:cNvPr>
          <p:cNvPicPr>
            <a:picLocks noChangeAspect="1"/>
          </p:cNvPicPr>
          <p:nvPr userDrawn="1"/>
        </p:nvPicPr>
        <p:blipFill>
          <a:blip r:embed="rId3"/>
          <a:srcRect l="13691" t="26177" r="55438" b="27350"/>
          <a:stretch>
            <a:fillRect/>
          </a:stretch>
        </p:blipFill>
        <p:spPr>
          <a:xfrm>
            <a:off x="302554" y="5936566"/>
            <a:ext cx="682183" cy="724486"/>
          </a:xfrm>
          <a:prstGeom prst="rect">
            <a:avLst/>
          </a:prstGeom>
        </p:spPr>
      </p:pic>
    </p:spTree>
    <p:extLst>
      <p:ext uri="{BB962C8B-B14F-4D97-AF65-F5344CB8AC3E}">
        <p14:creationId xmlns:p14="http://schemas.microsoft.com/office/powerpoint/2010/main" val="3692162530"/>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CD9DCAE-05A9-5CEF-64E7-96E8004711E2}"/>
              </a:ext>
            </a:extLst>
          </p:cNvPr>
          <p:cNvPicPr>
            <a:picLocks noChangeAspect="1"/>
          </p:cNvPicPr>
          <p:nvPr userDrawn="1"/>
        </p:nvPicPr>
        <p:blipFill>
          <a:blip r:embed="rId2"/>
          <a:stretch>
            <a:fillRect/>
          </a:stretch>
        </p:blipFill>
        <p:spPr>
          <a:xfrm>
            <a:off x="2467" y="0"/>
            <a:ext cx="12187065" cy="6858000"/>
          </a:xfrm>
          <a:prstGeom prst="rect">
            <a:avLst/>
          </a:prstGeom>
        </p:spPr>
      </p:pic>
      <p:sp>
        <p:nvSpPr>
          <p:cNvPr id="2" name="Title 1">
            <a:extLst>
              <a:ext uri="{FF2B5EF4-FFF2-40B4-BE49-F238E27FC236}">
                <a16:creationId xmlns:a16="http://schemas.microsoft.com/office/drawing/2014/main" id="{1971ADF5-5539-7BBC-3E51-368A134F7C38}"/>
              </a:ext>
            </a:extLst>
          </p:cNvPr>
          <p:cNvSpPr>
            <a:spLocks noGrp="1"/>
          </p:cNvSpPr>
          <p:nvPr>
            <p:ph type="ctrTitle" hasCustomPrompt="1"/>
          </p:nvPr>
        </p:nvSpPr>
        <p:spPr>
          <a:xfrm>
            <a:off x="302555" y="297478"/>
            <a:ext cx="9144000" cy="634247"/>
          </a:xfrm>
        </p:spPr>
        <p:txBody>
          <a:bodyPr anchor="b">
            <a:normAutofit/>
          </a:bodyPr>
          <a:lstStyle>
            <a:lvl1pPr algn="l">
              <a:defRPr sz="4000" b="0" i="0">
                <a:solidFill>
                  <a:srgbClr val="009849"/>
                </a:solidFill>
                <a:latin typeface="Gotham Rounded Medium" panose="02000000000000000000" pitchFamily="2" charset="0"/>
                <a:cs typeface="Gotham Medium" pitchFamily="2" charset="0"/>
              </a:defRPr>
            </a:lvl1pPr>
          </a:lstStyle>
          <a:p>
            <a:r>
              <a:rPr lang="en-GB"/>
              <a:t>Title here</a:t>
            </a:r>
            <a:endParaRPr lang="en-US"/>
          </a:p>
        </p:txBody>
      </p:sp>
      <p:pic>
        <p:nvPicPr>
          <p:cNvPr id="3" name="Picture 2">
            <a:extLst>
              <a:ext uri="{FF2B5EF4-FFF2-40B4-BE49-F238E27FC236}">
                <a16:creationId xmlns:a16="http://schemas.microsoft.com/office/drawing/2014/main" id="{F0127712-5CAC-2A54-9A96-8DBD20FECF1D}"/>
              </a:ext>
            </a:extLst>
          </p:cNvPr>
          <p:cNvPicPr>
            <a:picLocks noChangeAspect="1"/>
          </p:cNvPicPr>
          <p:nvPr userDrawn="1"/>
        </p:nvPicPr>
        <p:blipFill>
          <a:blip r:embed="rId3"/>
          <a:srcRect l="13691" t="26177" r="55438" b="27350"/>
          <a:stretch>
            <a:fillRect/>
          </a:stretch>
        </p:blipFill>
        <p:spPr>
          <a:xfrm>
            <a:off x="302554" y="5936566"/>
            <a:ext cx="682183" cy="724486"/>
          </a:xfrm>
          <a:prstGeom prst="rect">
            <a:avLst/>
          </a:prstGeom>
        </p:spPr>
      </p:pic>
    </p:spTree>
    <p:extLst>
      <p:ext uri="{BB962C8B-B14F-4D97-AF65-F5344CB8AC3E}">
        <p14:creationId xmlns:p14="http://schemas.microsoft.com/office/powerpoint/2010/main" val="1450374794"/>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DE25017-B35B-BF28-C62E-DA027686A3CC}"/>
              </a:ext>
            </a:extLst>
          </p:cNvPr>
          <p:cNvPicPr>
            <a:picLocks noChangeAspect="1"/>
          </p:cNvPicPr>
          <p:nvPr userDrawn="1"/>
        </p:nvPicPr>
        <p:blipFill>
          <a:blip r:embed="rId2"/>
          <a:stretch>
            <a:fillRect/>
          </a:stretch>
        </p:blipFill>
        <p:spPr>
          <a:xfrm>
            <a:off x="2467" y="0"/>
            <a:ext cx="12187065" cy="6858000"/>
          </a:xfrm>
          <a:prstGeom prst="rect">
            <a:avLst/>
          </a:prstGeom>
        </p:spPr>
      </p:pic>
      <p:sp>
        <p:nvSpPr>
          <p:cNvPr id="3" name="Title 1">
            <a:extLst>
              <a:ext uri="{FF2B5EF4-FFF2-40B4-BE49-F238E27FC236}">
                <a16:creationId xmlns:a16="http://schemas.microsoft.com/office/drawing/2014/main" id="{21976B41-C4D6-B059-673F-C65A2E7866CC}"/>
              </a:ext>
            </a:extLst>
          </p:cNvPr>
          <p:cNvSpPr>
            <a:spLocks noGrp="1"/>
          </p:cNvSpPr>
          <p:nvPr>
            <p:ph type="ctrTitle" hasCustomPrompt="1"/>
          </p:nvPr>
        </p:nvSpPr>
        <p:spPr>
          <a:xfrm>
            <a:off x="302555" y="297478"/>
            <a:ext cx="9144000" cy="634247"/>
          </a:xfrm>
        </p:spPr>
        <p:txBody>
          <a:bodyPr anchor="b">
            <a:normAutofit/>
          </a:bodyPr>
          <a:lstStyle>
            <a:lvl1pPr algn="l">
              <a:defRPr sz="4000" b="0" i="0">
                <a:solidFill>
                  <a:srgbClr val="009849"/>
                </a:solidFill>
                <a:latin typeface="Gotham Rounded Medium" panose="02000000000000000000" pitchFamily="2" charset="0"/>
                <a:cs typeface="Gotham Medium" pitchFamily="2" charset="0"/>
              </a:defRPr>
            </a:lvl1pPr>
          </a:lstStyle>
          <a:p>
            <a:r>
              <a:rPr lang="en-GB"/>
              <a:t>Title here</a:t>
            </a:r>
            <a:endParaRPr lang="en-US"/>
          </a:p>
        </p:txBody>
      </p:sp>
      <p:pic>
        <p:nvPicPr>
          <p:cNvPr id="4" name="Picture 3">
            <a:extLst>
              <a:ext uri="{FF2B5EF4-FFF2-40B4-BE49-F238E27FC236}">
                <a16:creationId xmlns:a16="http://schemas.microsoft.com/office/drawing/2014/main" id="{F2212920-9450-B799-47B9-DA2F6D4EF0EF}"/>
              </a:ext>
            </a:extLst>
          </p:cNvPr>
          <p:cNvPicPr>
            <a:picLocks noChangeAspect="1"/>
          </p:cNvPicPr>
          <p:nvPr userDrawn="1"/>
        </p:nvPicPr>
        <p:blipFill>
          <a:blip r:embed="rId3"/>
          <a:srcRect l="13691" t="26177" r="55438" b="27350"/>
          <a:stretch>
            <a:fillRect/>
          </a:stretch>
        </p:blipFill>
        <p:spPr>
          <a:xfrm>
            <a:off x="302554" y="5936566"/>
            <a:ext cx="682183" cy="724486"/>
          </a:xfrm>
          <a:prstGeom prst="rect">
            <a:avLst/>
          </a:prstGeom>
        </p:spPr>
      </p:pic>
    </p:spTree>
    <p:extLst>
      <p:ext uri="{BB962C8B-B14F-4D97-AF65-F5344CB8AC3E}">
        <p14:creationId xmlns:p14="http://schemas.microsoft.com/office/powerpoint/2010/main" val="1975867038"/>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887832"/>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A9DAF5C-C997-A998-0C62-5C52901376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4" name="Date Placeholder 3">
            <a:extLst>
              <a:ext uri="{FF2B5EF4-FFF2-40B4-BE49-F238E27FC236}">
                <a16:creationId xmlns:a16="http://schemas.microsoft.com/office/drawing/2014/main" id="{B7BE3041-F537-C416-4057-AA61AC70E82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8CAF36-9ACB-DA4A-9C61-430DBFE21EAC}" type="datetimeFigureOut">
              <a:rPr lang="en-US" smtClean="0"/>
              <a:t>9/7/2026</a:t>
            </a:fld>
            <a:endParaRPr lang="en-US"/>
          </a:p>
        </p:txBody>
      </p:sp>
      <p:sp>
        <p:nvSpPr>
          <p:cNvPr id="5" name="Footer Placeholder 4">
            <a:extLst>
              <a:ext uri="{FF2B5EF4-FFF2-40B4-BE49-F238E27FC236}">
                <a16:creationId xmlns:a16="http://schemas.microsoft.com/office/drawing/2014/main" id="{DF3E583C-B2AF-1010-857E-75855054A51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72F7C09-E964-5E8D-D6BC-95FDBF5C10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AD87F5-D536-E345-B87C-5468563D0F12}" type="slidenum">
              <a:rPr lang="en-US" smtClean="0"/>
              <a:t>‹#›</a:t>
            </a:fld>
            <a:endParaRPr lang="en-US"/>
          </a:p>
        </p:txBody>
      </p:sp>
    </p:spTree>
    <p:extLst>
      <p:ext uri="{BB962C8B-B14F-4D97-AF65-F5344CB8AC3E}">
        <p14:creationId xmlns:p14="http://schemas.microsoft.com/office/powerpoint/2010/main" val="2894147083"/>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62" r:id="rId4"/>
    <p:sldLayoutId id="2147483663" r:id="rId5"/>
    <p:sldLayoutId id="2147483664" r:id="rId6"/>
    <p:sldLayoutId id="2147483655" r:id="rId7"/>
    <p:sldLayoutId id="214748366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stepchallenge@nationaltransport.ie" TargetMode="External"/><Relationship Id="rId2" Type="http://schemas.openxmlformats.org/officeDocument/2006/relationships/hyperlink" Target="http://www.stepchallenge.ie/" TargetMode="Externa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hyperlink" Target="http://www.activetravellogger.ie/" TargetMode="Externa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www.activetravellogger.ie/" TargetMode="External"/><Relationship Id="rId2" Type="http://schemas.openxmlformats.org/officeDocument/2006/relationships/hyperlink" Target="http://www.stepchallenge.ie/"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hyperlink" Target="http://www.activetravellogger.ie/" TargetMode="Externa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hyperlink" Target="http://www.activetravellogger.ie/"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hyperlink" Target="http://www.activetravellogger.ie/" TargetMode="Externa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hyperlink" Target="http://www.activetravellogger.ie/"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hyperlink" Target="http://www.activetravellogger.ie/"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29D3E-479B-F616-C36E-863940077169}"/>
              </a:ext>
            </a:extLst>
          </p:cNvPr>
          <p:cNvSpPr>
            <a:spLocks noGrp="1"/>
          </p:cNvSpPr>
          <p:nvPr>
            <p:ph type="ctrTitle"/>
          </p:nvPr>
        </p:nvSpPr>
        <p:spPr>
          <a:xfrm>
            <a:off x="178276" y="1859622"/>
            <a:ext cx="6279826" cy="877109"/>
          </a:xfrm>
        </p:spPr>
        <p:txBody>
          <a:bodyPr>
            <a:noAutofit/>
          </a:bodyPr>
          <a:lstStyle/>
          <a:p>
            <a:r>
              <a:rPr lang="ga-IE" sz="2800" b="1"/>
              <a:t>Dúshlán céime Walktober 2026 </a:t>
            </a:r>
            <a:br>
              <a:rPr lang="ga-IE" sz="2800"/>
            </a:br>
            <a:r>
              <a:rPr lang="ga-IE" sz="2400" b="1"/>
              <a:t>Samplaí de Theidil Meán Sóisialta le haghaidh Comhordaitheoirí</a:t>
            </a:r>
            <a:endParaRPr lang="en-IE" sz="2800" b="1" dirty="0"/>
          </a:p>
        </p:txBody>
      </p:sp>
    </p:spTree>
    <p:extLst>
      <p:ext uri="{BB962C8B-B14F-4D97-AF65-F5344CB8AC3E}">
        <p14:creationId xmlns:p14="http://schemas.microsoft.com/office/powerpoint/2010/main" val="576282737"/>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ga-IE"/>
              <a:t>Achoimre</a:t>
            </a:r>
            <a:endParaRPr lang="en-IE" dirty="0">
              <a:solidFill>
                <a:srgbClr val="009849"/>
              </a:solidFill>
            </a:endParaRPr>
          </a:p>
        </p:txBody>
      </p:sp>
      <p:sp>
        <p:nvSpPr>
          <p:cNvPr id="4" name="TextBox 3">
            <a:extLst>
              <a:ext uri="{FF2B5EF4-FFF2-40B4-BE49-F238E27FC236}">
                <a16:creationId xmlns:a16="http://schemas.microsoft.com/office/drawing/2014/main" id="{60909042-A228-AA34-8656-376214591576}"/>
              </a:ext>
            </a:extLst>
          </p:cNvPr>
          <p:cNvSpPr txBox="1"/>
          <p:nvPr/>
        </p:nvSpPr>
        <p:spPr>
          <a:xfrm>
            <a:off x="302556" y="928211"/>
            <a:ext cx="7877884" cy="5078313"/>
          </a:xfrm>
          <a:prstGeom prst="rect">
            <a:avLst/>
          </a:prstGeom>
          <a:noFill/>
        </p:spPr>
        <p:txBody>
          <a:bodyPr wrap="square">
            <a:spAutoFit/>
          </a:bodyPr>
          <a:lstStyle/>
          <a:p>
            <a:r>
              <a:rPr lang="ga-IE" dirty="0"/>
              <a:t>Seo rogha samplaí de cheannteidil na meán sóisialta ar féidir leat a úsáid nó a chur in oiriúint chun Dúshlán Céime </a:t>
            </a:r>
            <a:r>
              <a:rPr lang="ga-IE" dirty="0" err="1"/>
              <a:t>Walktober</a:t>
            </a:r>
            <a:r>
              <a:rPr lang="ga-IE" dirty="0"/>
              <a:t> a chur chun cinn i measc baill foirne nó mic léinn d'eagraíochta.</a:t>
            </a:r>
            <a:endParaRPr lang="en-IE" dirty="0"/>
          </a:p>
          <a:p>
            <a:endParaRPr lang="en-IE" dirty="0"/>
          </a:p>
          <a:p>
            <a:r>
              <a:rPr lang="ga-IE" dirty="0"/>
              <a:t>Is féidir na teidil sin a chur leis na grafaicí caighdeánacha fógraíochta nó leis na teimpléid </a:t>
            </a:r>
            <a:r>
              <a:rPr lang="ga-IE" dirty="0" err="1"/>
              <a:t>ineagarthóireachta</a:t>
            </a:r>
            <a:r>
              <a:rPr lang="ga-IE" dirty="0"/>
              <a:t> atá ar fáil ag </a:t>
            </a:r>
            <a:r>
              <a:rPr lang="ga-IE" u="sng" dirty="0">
                <a:solidFill>
                  <a:srgbClr val="6B9F25"/>
                </a:solidFill>
                <a:hlinkClick r:id="rId2"/>
              </a:rPr>
              <a:t>www.stepchallenge.ie</a:t>
            </a:r>
            <a:r>
              <a:rPr lang="ga-IE" dirty="0"/>
              <a:t>. Má tá ceist ar bith agat, téigh i dteagmháil leis an bhfoireann Taistil Níos Cliste ag </a:t>
            </a:r>
            <a:r>
              <a:rPr lang="ga-IE" dirty="0">
                <a:hlinkClick r:id="rId3"/>
              </a:rPr>
              <a:t>stepchallenge@nationaltransport.ie</a:t>
            </a:r>
            <a:r>
              <a:rPr lang="ga-IE" dirty="0"/>
              <a:t>.</a:t>
            </a:r>
          </a:p>
          <a:p>
            <a:endParaRPr lang="en-IE" dirty="0"/>
          </a:p>
          <a:p>
            <a:r>
              <a:rPr lang="ga-IE" dirty="0"/>
              <a:t>Seans gur mhaith leat na </a:t>
            </a:r>
            <a:r>
              <a:rPr lang="ga-IE" dirty="0" err="1"/>
              <a:t>haischlibeanna</a:t>
            </a:r>
            <a:r>
              <a:rPr lang="ga-IE" dirty="0"/>
              <a:t> seo a leanas a chur leis, má bhíonn spás ann </a:t>
            </a:r>
          </a:p>
          <a:p>
            <a:pPr marL="285750" indent="-285750">
              <a:buFont typeface="Arial" panose="020B0604020202020204" pitchFamily="34" charset="0"/>
              <a:buChar char="•"/>
            </a:pPr>
            <a:r>
              <a:rPr lang="ga-IE" dirty="0"/>
              <a:t>#Walktober2026</a:t>
            </a:r>
          </a:p>
          <a:p>
            <a:pPr marL="285750" indent="-285750">
              <a:buFont typeface="Arial" panose="020B0604020202020204" pitchFamily="34" charset="0"/>
              <a:buChar char="•"/>
            </a:pPr>
            <a:r>
              <a:rPr lang="ga-IE" dirty="0"/>
              <a:t>#TFISmarterTravel</a:t>
            </a:r>
          </a:p>
          <a:p>
            <a:endParaRPr lang="en-IE" dirty="0"/>
          </a:p>
          <a:p>
            <a:r>
              <a:rPr lang="ga-IE" dirty="0"/>
              <a:t>Is féidir leat an leathanach seo a leanas a </a:t>
            </a:r>
            <a:r>
              <a:rPr lang="ga-IE" dirty="0" err="1"/>
              <a:t>chlibeáil</a:t>
            </a:r>
            <a:r>
              <a:rPr lang="ga-IE" dirty="0"/>
              <a:t> ar an ardán ábhartha.</a:t>
            </a:r>
          </a:p>
          <a:p>
            <a:r>
              <a:rPr lang="ga-IE" b="1" dirty="0"/>
              <a:t>Meáin Shóisialta Taisteal Níos Cliste </a:t>
            </a:r>
            <a:r>
              <a:rPr lang="ga-IE" b="1" dirty="0" err="1"/>
              <a:t>TFI</a:t>
            </a:r>
            <a:endParaRPr lang="ga-IE" b="1" dirty="0"/>
          </a:p>
          <a:p>
            <a:pPr marL="285750" indent="-285750">
              <a:buFont typeface="Arial" panose="020B0604020202020204" pitchFamily="34" charset="0"/>
              <a:buChar char="•"/>
            </a:pPr>
            <a:r>
              <a:rPr lang="ga-IE" dirty="0"/>
              <a:t>X (</a:t>
            </a:r>
            <a:r>
              <a:rPr lang="ga-IE" dirty="0" err="1"/>
              <a:t>Twitter</a:t>
            </a:r>
            <a:r>
              <a:rPr lang="ga-IE" dirty="0"/>
              <a:t>): @TFISmartTravel</a:t>
            </a:r>
          </a:p>
          <a:p>
            <a:pPr marL="285750" indent="-285750">
              <a:buFont typeface="Arial" panose="020B0604020202020204" pitchFamily="34" charset="0"/>
              <a:buChar char="•"/>
            </a:pPr>
            <a:r>
              <a:rPr lang="ga-IE" dirty="0" err="1"/>
              <a:t>Instagram</a:t>
            </a:r>
            <a:r>
              <a:rPr lang="ga-IE" dirty="0"/>
              <a:t>: @tfismartertravel</a:t>
            </a:r>
          </a:p>
        </p:txBody>
      </p:sp>
      <p:sp>
        <p:nvSpPr>
          <p:cNvPr id="7" name="TextBox 6">
            <a:extLst>
              <a:ext uri="{FF2B5EF4-FFF2-40B4-BE49-F238E27FC236}">
                <a16:creationId xmlns:a16="http://schemas.microsoft.com/office/drawing/2014/main" id="{4634F3FD-2963-09F5-87EF-50A37B74ABA9}"/>
              </a:ext>
            </a:extLst>
          </p:cNvPr>
          <p:cNvSpPr txBox="1"/>
          <p:nvPr/>
        </p:nvSpPr>
        <p:spPr>
          <a:xfrm>
            <a:off x="8301518" y="5528850"/>
            <a:ext cx="2841523" cy="369332"/>
          </a:xfrm>
          <a:prstGeom prst="rect">
            <a:avLst/>
          </a:prstGeom>
          <a:noFill/>
        </p:spPr>
        <p:txBody>
          <a:bodyPr wrap="square" rtlCol="0">
            <a:spAutoFit/>
          </a:bodyPr>
          <a:lstStyle/>
          <a:p>
            <a:r>
              <a:rPr lang="ga-IE"/>
              <a:t>Grafaic Shamplach do Instagram</a:t>
            </a:r>
          </a:p>
        </p:txBody>
      </p:sp>
      <p:pic>
        <p:nvPicPr>
          <p:cNvPr id="5" name="Picture 4">
            <a:extLst>
              <a:ext uri="{FF2B5EF4-FFF2-40B4-BE49-F238E27FC236}">
                <a16:creationId xmlns:a16="http://schemas.microsoft.com/office/drawing/2014/main" id="{955672AB-BD3F-D2F9-EACB-127E2D79E14F}"/>
              </a:ext>
            </a:extLst>
          </p:cNvPr>
          <p:cNvPicPr>
            <a:picLocks noChangeAspect="1"/>
          </p:cNvPicPr>
          <p:nvPr/>
        </p:nvPicPr>
        <p:blipFill>
          <a:blip r:embed="rId4"/>
          <a:stretch>
            <a:fillRect/>
          </a:stretch>
        </p:blipFill>
        <p:spPr>
          <a:xfrm>
            <a:off x="8428843" y="614601"/>
            <a:ext cx="3301539" cy="4667693"/>
          </a:xfrm>
          <a:prstGeom prst="rect">
            <a:avLst/>
          </a:prstGeom>
        </p:spPr>
      </p:pic>
    </p:spTree>
    <p:extLst>
      <p:ext uri="{BB962C8B-B14F-4D97-AF65-F5344CB8AC3E}">
        <p14:creationId xmlns:p14="http://schemas.microsoft.com/office/powerpoint/2010/main" val="204628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DAF5E-35A1-D787-11DC-904C372FF120}"/>
              </a:ext>
            </a:extLst>
          </p:cNvPr>
          <p:cNvSpPr>
            <a:spLocks noGrp="1"/>
          </p:cNvSpPr>
          <p:nvPr>
            <p:ph type="ctrTitle"/>
          </p:nvPr>
        </p:nvSpPr>
        <p:spPr>
          <a:xfrm>
            <a:off x="302555" y="437662"/>
            <a:ext cx="11496154" cy="634247"/>
          </a:xfrm>
        </p:spPr>
        <p:txBody>
          <a:bodyPr>
            <a:normAutofit fontScale="90000"/>
          </a:bodyPr>
          <a:lstStyle/>
          <a:p>
            <a:r>
              <a:rPr lang="ga-IE" b="1"/>
              <a:t>Ag fógairt Walktober </a:t>
            </a:r>
            <a:endParaRPr lang="en-IE" dirty="0"/>
          </a:p>
        </p:txBody>
      </p:sp>
      <p:sp>
        <p:nvSpPr>
          <p:cNvPr id="4" name="TextBox 3">
            <a:extLst>
              <a:ext uri="{FF2B5EF4-FFF2-40B4-BE49-F238E27FC236}">
                <a16:creationId xmlns:a16="http://schemas.microsoft.com/office/drawing/2014/main" id="{6160E835-F5EF-8B31-1DDD-03AC3E075A61}"/>
              </a:ext>
            </a:extLst>
          </p:cNvPr>
          <p:cNvSpPr txBox="1"/>
          <p:nvPr/>
        </p:nvSpPr>
        <p:spPr>
          <a:xfrm>
            <a:off x="302555" y="1305341"/>
            <a:ext cx="11371994" cy="4247317"/>
          </a:xfrm>
          <a:prstGeom prst="rect">
            <a:avLst/>
          </a:prstGeom>
          <a:noFill/>
        </p:spPr>
        <p:txBody>
          <a:bodyPr wrap="square">
            <a:spAutoFit/>
          </a:bodyPr>
          <a:lstStyle/>
          <a:p>
            <a:pPr marL="285750" indent="-285750">
              <a:buFont typeface="Arial" panose="020B0604020202020204" pitchFamily="34" charset="0"/>
              <a:buChar char="•"/>
            </a:pPr>
            <a:r>
              <a:rPr lang="ga-IE"/>
              <a:t>Tá Dúshlán Céime TFI Smarter Travel, #Walktober, ar an mbealach!  </a:t>
            </a:r>
            <a:br>
              <a:rPr lang="ga-IE"/>
            </a:br>
            <a:r>
              <a:rPr lang="ga-IE"/>
              <a:t>Tá [ainm eagraíochta] cláraithe go hoifigiúil do @TFIsmartertravel dúshlán céime Walktober. Glac páirt sa chraic, cruthaigh foireann nó bí páirteach i bhfoireann ag www.activetravellogger.ie</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ga-IE"/>
              <a:t>Tá [ainm eagraíochta] ag glacadh páirt i ndúshlán céime TFI Smarter Travel #Walktober. Téigh i gcomhar le comhghleacaithe agus bí ag siúl ar feadh na míosa. Cáilíonn foirne de 3–6 duine do Chlár na gCinnirí. Cláraigh ag www.activetravellogger.ie</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ga-IE"/>
              <a:t>Tá dúshlán céime #Walktober beagnach anseo! Tá XX Foireann cheana féin réidh ag [ainm na heagraíochta] le dul ag siúl. Cláraigh faoin [dáta] le cur isteach ar chrannchur duaiseanna do [dhuais inmheánach]. Glac páirt sa dúshlán ag www.activetravellogger.ie</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ga-IE"/>
              <a:t>Cé a dhreapfaidh go barr chlár ceann riain [ainm eagraíochta] i ndúshlán céime #Walktober i mbliana? Bí réidh le do bhealach a dhéanamh go dtí an barr.</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ga-IE"/>
              <a:t>Cuirfear an 10 Foireann is Fearr ar chlár ceann riain [ainm eagraíochta] ag deireadh Walktober isteach i gcraobh chomórtais le haghaidh [duais inmheánach]. Cruthaigh foireann nó bí páirteach i bhFoireann ag www.activetravellogger.ie</a:t>
            </a:r>
          </a:p>
        </p:txBody>
      </p:sp>
    </p:spTree>
    <p:extLst>
      <p:ext uri="{BB962C8B-B14F-4D97-AF65-F5344CB8AC3E}">
        <p14:creationId xmlns:p14="http://schemas.microsoft.com/office/powerpoint/2010/main" val="278752351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1B211-E4F2-0C23-493B-EE04483D4744}"/>
              </a:ext>
            </a:extLst>
          </p:cNvPr>
          <p:cNvSpPr>
            <a:spLocks noGrp="1"/>
          </p:cNvSpPr>
          <p:nvPr>
            <p:ph type="ctrTitle"/>
          </p:nvPr>
        </p:nvSpPr>
        <p:spPr/>
        <p:txBody>
          <a:bodyPr>
            <a:normAutofit fontScale="90000"/>
          </a:bodyPr>
          <a:lstStyle/>
          <a:p>
            <a:r>
              <a:rPr lang="ga-IE" b="1"/>
              <a:t>Ag tarraingt ar Walktober</a:t>
            </a:r>
            <a:endParaRPr lang="en-IE" dirty="0"/>
          </a:p>
        </p:txBody>
      </p:sp>
      <p:sp>
        <p:nvSpPr>
          <p:cNvPr id="4" name="TextBox 3">
            <a:extLst>
              <a:ext uri="{FF2B5EF4-FFF2-40B4-BE49-F238E27FC236}">
                <a16:creationId xmlns:a16="http://schemas.microsoft.com/office/drawing/2014/main" id="{D0C07A9B-D006-8BB8-6F06-32FCE954A647}"/>
              </a:ext>
            </a:extLst>
          </p:cNvPr>
          <p:cNvSpPr txBox="1"/>
          <p:nvPr/>
        </p:nvSpPr>
        <p:spPr>
          <a:xfrm>
            <a:off x="302555" y="1438326"/>
            <a:ext cx="11289677" cy="3416320"/>
          </a:xfrm>
          <a:prstGeom prst="rect">
            <a:avLst/>
          </a:prstGeom>
          <a:noFill/>
        </p:spPr>
        <p:txBody>
          <a:bodyPr wrap="square">
            <a:spAutoFit/>
          </a:bodyPr>
          <a:lstStyle/>
          <a:p>
            <a:pPr marL="285750" indent="-285750">
              <a:buFont typeface="Arial" panose="020B0604020202020204" pitchFamily="34" charset="0"/>
              <a:buChar char="•"/>
            </a:pPr>
            <a:r>
              <a:rPr lang="ga-IE"/>
              <a:t>Cuir breis spleodrais i do chuid céimeanna i mí Dheireadh Fómhair, mar tá luach le gach siúlóid! Beidh dúshlán céime #Walktober ar siúl ón 5 - 31 Deireadh Fómhair 2026. Chun clárú, téigh chuig www.stepchallenge.ie </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ga-IE"/>
              <a:t>Déan an turas chun na hoibre nó chun na scoile ar bhealach níos inbhuanaithe, méadaigh do leibhéil ghníomhaíochta agus bí ag siúl fud fad an lae. Cláraigh le dúshlán céime Walktober 2026 ag </a:t>
            </a:r>
            <a:r>
              <a:rPr lang="ga-IE">
                <a:hlinkClick r:id="rId2"/>
              </a:rPr>
              <a:t>www.activetravellogger.ie</a:t>
            </a:r>
            <a:endParaRPr lang="en-IE" dirty="0"/>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ga-IE"/>
              <a:t>Téann gluaiseacht bheag i bhfad de réir mar a thosaíonn dúshlán céime #Walktober 2026 ar an 5 Deireadh Fómhair. </a:t>
            </a:r>
            <a:r>
              <a:rPr lang="ga-IE">
                <a:hlinkClick r:id="rId2"/>
              </a:rPr>
              <a:t>Cruthaigh foireann nó bí páirteach i bhfoireann trí chlárú ar www.activetravellogger.ie</a:t>
            </a:r>
            <a:endParaRPr lang="en-IE" dirty="0"/>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ga-IE"/>
              <a:t>Níl ach [XX] lá le dul go dtí dúshlán céime #Walktober. Go dtí seo, tá [XX] foireann cláraithe ag [cur isteach ainm eagraíochta] chun páirt a ghlacadh. Ar chláraigh d'fhoireann go fóill?</a:t>
            </a:r>
          </a:p>
          <a:p>
            <a:endParaRPr lang="en-IE" dirty="0"/>
          </a:p>
        </p:txBody>
      </p:sp>
    </p:spTree>
    <p:extLst>
      <p:ext uri="{BB962C8B-B14F-4D97-AF65-F5344CB8AC3E}">
        <p14:creationId xmlns:p14="http://schemas.microsoft.com/office/powerpoint/2010/main" val="32394965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A3FD2-5864-8B0C-43B7-3E6D75621D05}"/>
              </a:ext>
            </a:extLst>
          </p:cNvPr>
          <p:cNvSpPr>
            <a:spLocks noGrp="1"/>
          </p:cNvSpPr>
          <p:nvPr>
            <p:ph type="ctrTitle"/>
          </p:nvPr>
        </p:nvSpPr>
        <p:spPr/>
        <p:txBody>
          <a:bodyPr>
            <a:normAutofit fontScale="90000"/>
          </a:bodyPr>
          <a:lstStyle/>
          <a:p>
            <a:r>
              <a:rPr lang="ga-IE" b="1"/>
              <a:t>Ag tarraingt ar Walktober</a:t>
            </a:r>
            <a:endParaRPr lang="en-IE" dirty="0"/>
          </a:p>
        </p:txBody>
      </p:sp>
      <p:sp>
        <p:nvSpPr>
          <p:cNvPr id="4" name="TextBox 3">
            <a:extLst>
              <a:ext uri="{FF2B5EF4-FFF2-40B4-BE49-F238E27FC236}">
                <a16:creationId xmlns:a16="http://schemas.microsoft.com/office/drawing/2014/main" id="{095CB72C-B063-8FAC-5325-2ED5ECC69392}"/>
              </a:ext>
            </a:extLst>
          </p:cNvPr>
          <p:cNvSpPr txBox="1"/>
          <p:nvPr/>
        </p:nvSpPr>
        <p:spPr>
          <a:xfrm>
            <a:off x="383457" y="1305341"/>
            <a:ext cx="10121510" cy="3970318"/>
          </a:xfrm>
          <a:prstGeom prst="rect">
            <a:avLst/>
          </a:prstGeom>
          <a:noFill/>
        </p:spPr>
        <p:txBody>
          <a:bodyPr wrap="square">
            <a:spAutoFit/>
          </a:bodyPr>
          <a:lstStyle/>
          <a:p>
            <a:pPr marL="285750" indent="-285750">
              <a:buFont typeface="Arial" panose="020B0604020202020204" pitchFamily="34" charset="0"/>
              <a:buChar char="•"/>
            </a:pPr>
            <a:r>
              <a:rPr lang="ga-IE"/>
              <a:t>Logáil isteach i do chuntas 'Active Travel Logger' chun clárú le foireann nó foireann nua a chruthú chun páirt a ghlacadh i ndúshlán céime #Walktober. Féach ar na físeáin teagaisc ag </a:t>
            </a:r>
            <a:r>
              <a:rPr lang="ga-IE">
                <a:hlinkClick r:id="rId2"/>
              </a:rPr>
              <a:t>www.stepchallenge.ie</a:t>
            </a:r>
            <a:r>
              <a:rPr lang="ga-IE"/>
              <a:t> chun tuilleadh eolais a fháil. </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ga-IE"/>
              <a:t>Ná déan dearmad le clárú chun páirt a ghlacadh i ndúshlán céime #Walktober. Tá sé gasta, furasta agus is féidir leat do chéimeanna a thaifeadadh ar d'fhón. </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ga-IE"/>
              <a:t>Beidh duaiseanna iontacha le buachaint i rith dhúshlán céime Walktober 2026! Téigh in iomaíocht go náisiúnta le coisithe idir 5</a:t>
            </a:r>
            <a:r>
              <a:rPr lang="ga-IE" baseline="30000"/>
              <a:t>th</a:t>
            </a:r>
            <a:r>
              <a:rPr lang="ga-IE"/>
              <a:t> – 31</a:t>
            </a:r>
            <a:r>
              <a:rPr lang="ga-IE" baseline="30000"/>
              <a:t>st</a:t>
            </a:r>
            <a:r>
              <a:rPr lang="ga-IE"/>
              <a:t> Deireadh Fómhair tríd clárú anois: </a:t>
            </a:r>
            <a:r>
              <a:rPr lang="ga-IE">
                <a:hlinkClick r:id="rId3"/>
              </a:rPr>
              <a:t>www.activetravellogger.ie</a:t>
            </a:r>
            <a:endParaRPr lang="en-IE" dirty="0"/>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ga-IE"/>
              <a:t>A Chaptaein, spreagaigí bhur bhfoireann mar níl ach seachtain amháin fágtha go dtí dúshlán céime Walktober 2026! Cláraigh tríd an nasc inár mbio 🔗</a:t>
            </a:r>
          </a:p>
          <a:p>
            <a:pPr marL="285750" indent="-285750">
              <a:buFont typeface="Arial" panose="020B0604020202020204" pitchFamily="34" charset="0"/>
              <a:buChar char="•"/>
            </a:pPr>
            <a:endParaRPr lang="en-IE" dirty="0"/>
          </a:p>
          <a:p>
            <a:pPr marL="285750" indent="-285750">
              <a:buFont typeface="Arial" panose="020B0604020202020204" pitchFamily="34" charset="0"/>
              <a:buChar char="•"/>
            </a:pPr>
            <a:r>
              <a:rPr lang="ga-IE"/>
              <a:t>Déan gluaiseacht mar chuid de do lá i rith mí Dheireadh Fómhair trí pháirt a ghlacadh i ndúshlán céime TFI Smarter Travel #Walktober2026! Chun tuilleadh eolais a fháil maidir leis an dúshlán céime, téigh chuig www.stepchallenge.ie 🔗</a:t>
            </a:r>
          </a:p>
        </p:txBody>
      </p:sp>
    </p:spTree>
    <p:extLst>
      <p:ext uri="{BB962C8B-B14F-4D97-AF65-F5344CB8AC3E}">
        <p14:creationId xmlns:p14="http://schemas.microsoft.com/office/powerpoint/2010/main" val="1851414187"/>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A70AA-B2CC-E19C-47B9-C02500BACFC1}"/>
              </a:ext>
            </a:extLst>
          </p:cNvPr>
          <p:cNvSpPr>
            <a:spLocks noGrp="1"/>
          </p:cNvSpPr>
          <p:nvPr>
            <p:ph type="ctrTitle"/>
          </p:nvPr>
        </p:nvSpPr>
        <p:spPr/>
        <p:txBody>
          <a:bodyPr>
            <a:normAutofit fontScale="90000"/>
          </a:bodyPr>
          <a:lstStyle/>
          <a:p>
            <a:r>
              <a:rPr lang="ga-IE" b="1"/>
              <a:t>Le linn Walktober – Seachtain 1</a:t>
            </a:r>
          </a:p>
        </p:txBody>
      </p:sp>
      <p:sp>
        <p:nvSpPr>
          <p:cNvPr id="4" name="TextBox 3">
            <a:extLst>
              <a:ext uri="{FF2B5EF4-FFF2-40B4-BE49-F238E27FC236}">
                <a16:creationId xmlns:a16="http://schemas.microsoft.com/office/drawing/2014/main" id="{C73CAB43-1685-645F-DF45-65C3DE290C64}"/>
              </a:ext>
            </a:extLst>
          </p:cNvPr>
          <p:cNvSpPr txBox="1"/>
          <p:nvPr/>
        </p:nvSpPr>
        <p:spPr>
          <a:xfrm>
            <a:off x="471948" y="1028343"/>
            <a:ext cx="10717162" cy="4801314"/>
          </a:xfrm>
          <a:prstGeom prst="rect">
            <a:avLst/>
          </a:prstGeom>
          <a:noFill/>
        </p:spPr>
        <p:txBody>
          <a:bodyPr wrap="square">
            <a:spAutoFit/>
          </a:bodyPr>
          <a:lstStyle/>
          <a:p>
            <a:r>
              <a:rPr lang="ga-IE" b="1"/>
              <a:t>Lá 1 – 5 Deireadh Fómhair</a:t>
            </a:r>
          </a:p>
          <a:p>
            <a:endParaRPr lang="en-IE" b="1" dirty="0"/>
          </a:p>
          <a:p>
            <a:pPr marL="285750" indent="-285750">
              <a:buFont typeface="Arial" panose="020B0604020202020204" pitchFamily="34" charset="0"/>
              <a:buChar char="•"/>
            </a:pPr>
            <a:r>
              <a:rPr lang="ga-IE"/>
              <a:t>Fáilte go dúshlán céime TFI Smarter Travel #Walktober. Tosaíonn mí iomlán de chomórtas siúil spraíúil agus chairdiúil inniu. Agus an turas chun na hoibre nó na scoile á dhéanamh agat, ná déan dearmad tabhairt faoin siúl chun do chéimeanna a mhéadú. </a:t>
            </a:r>
            <a:r>
              <a:rPr lang="ga-IE">
                <a:hlinkClick r:id="rId2"/>
              </a:rPr>
              <a:t>Cláraigh anois ag www.activetravellogger.ie </a:t>
            </a:r>
            <a:endParaRPr lang="en-IE" dirty="0"/>
          </a:p>
          <a:p>
            <a:endParaRPr lang="en-IE" dirty="0"/>
          </a:p>
          <a:p>
            <a:r>
              <a:rPr lang="ga-IE" b="1"/>
              <a:t>Lá 3 – 7</a:t>
            </a:r>
            <a:r>
              <a:rPr lang="ga-IE" b="1" baseline="30000"/>
              <a:t>th</a:t>
            </a:r>
            <a:r>
              <a:rPr lang="ga-IE" b="1"/>
              <a:t> Deireadh Fómhair</a:t>
            </a:r>
          </a:p>
          <a:p>
            <a:endParaRPr lang="en-IE" dirty="0"/>
          </a:p>
          <a:p>
            <a:pPr marL="285750" indent="-285750">
              <a:buFont typeface="Arial" panose="020B0604020202020204" pitchFamily="34" charset="0"/>
              <a:buChar char="•"/>
            </a:pPr>
            <a:r>
              <a:rPr lang="ga-IE"/>
              <a:t>Tá tús curtha go hoifigiúil le dúshlán céime #Walktober! Maith sibh uilig a fhostaithe [agus ár scoláirí] go léir a thug faoin siúl ar maidin. Níl sé ródhéanach chun clárú - téigh i gcomhar le chéile i ngrúpaí de 3-6 duine agus tosaígí ag siúl. Cuir ort do hata smaointe agus ná déan dearmad páirt a ghlacadh inár dTráth na gCeist 'Pedestrian Pursuits'. </a:t>
            </a:r>
            <a:br>
              <a:rPr lang="ga-IE"/>
            </a:br>
            <a:endParaRPr lang="en-IE" dirty="0"/>
          </a:p>
          <a:p>
            <a:r>
              <a:rPr lang="ga-IE" b="1"/>
              <a:t>Lá 5 - 9</a:t>
            </a:r>
            <a:r>
              <a:rPr lang="ga-IE" b="1" baseline="30000"/>
              <a:t>th</a:t>
            </a:r>
            <a:r>
              <a:rPr lang="ga-IE" b="1"/>
              <a:t> Deireadh Fómhair</a:t>
            </a:r>
          </a:p>
          <a:p>
            <a:endParaRPr lang="en-IE" dirty="0"/>
          </a:p>
          <a:p>
            <a:pPr marL="285750" indent="-285750">
              <a:buFont typeface="Arial" panose="020B0604020202020204" pitchFamily="34" charset="0"/>
              <a:buChar char="•"/>
            </a:pPr>
            <a:r>
              <a:rPr lang="ga-IE"/>
              <a:t>Tá seachtain 1 de dhúshlán céime #Walktober beagnach thart… tá súil againn go raibh tús iontach agat! Lean ort ag tógáil na gcéimeanna sin thar an deireadh seachtaine agus mura bhfuil tú cláraithe fós, is féidir go fóill ar </a:t>
            </a:r>
            <a:r>
              <a:rPr lang="ga-IE">
                <a:hlinkClick r:id="rId2"/>
              </a:rPr>
              <a:t>www.activetravellogger.ie</a:t>
            </a:r>
            <a:r>
              <a:rPr lang="ga-IE"/>
              <a:t> </a:t>
            </a:r>
          </a:p>
        </p:txBody>
      </p:sp>
    </p:spTree>
    <p:extLst>
      <p:ext uri="{BB962C8B-B14F-4D97-AF65-F5344CB8AC3E}">
        <p14:creationId xmlns:p14="http://schemas.microsoft.com/office/powerpoint/2010/main" val="2498755566"/>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EA8539-45DD-145E-5697-CA71EE4162A2}"/>
              </a:ext>
            </a:extLst>
          </p:cNvPr>
          <p:cNvSpPr>
            <a:spLocks noGrp="1"/>
          </p:cNvSpPr>
          <p:nvPr>
            <p:ph type="ctrTitle"/>
          </p:nvPr>
        </p:nvSpPr>
        <p:spPr>
          <a:xfrm>
            <a:off x="302555" y="297478"/>
            <a:ext cx="10935716" cy="634247"/>
          </a:xfrm>
        </p:spPr>
        <p:txBody>
          <a:bodyPr>
            <a:normAutofit fontScale="90000"/>
          </a:bodyPr>
          <a:lstStyle/>
          <a:p>
            <a:r>
              <a:rPr lang="ga-IE" b="1"/>
              <a:t>Le linn Walktober – </a:t>
            </a:r>
            <a:r>
              <a:rPr lang="ga-IE" b="1">
                <a:latin typeface="Aptos"/>
                <a:ea typeface="Calibri"/>
                <a:cs typeface="Times New Roman"/>
                <a:sym typeface="Aptos"/>
              </a:rPr>
              <a:t>Seachtain 2 </a:t>
            </a:r>
            <a:endParaRPr lang="en-IE" b="1" dirty="0"/>
          </a:p>
        </p:txBody>
      </p:sp>
      <p:sp>
        <p:nvSpPr>
          <p:cNvPr id="4" name="TextBox 3">
            <a:extLst>
              <a:ext uri="{FF2B5EF4-FFF2-40B4-BE49-F238E27FC236}">
                <a16:creationId xmlns:a16="http://schemas.microsoft.com/office/drawing/2014/main" id="{55A59189-696E-89D8-3F69-FF2B306DE003}"/>
              </a:ext>
            </a:extLst>
          </p:cNvPr>
          <p:cNvSpPr txBox="1"/>
          <p:nvPr/>
        </p:nvSpPr>
        <p:spPr>
          <a:xfrm>
            <a:off x="522711" y="1390805"/>
            <a:ext cx="10301234" cy="3599512"/>
          </a:xfrm>
          <a:prstGeom prst="rect">
            <a:avLst/>
          </a:prstGeom>
          <a:noFill/>
        </p:spPr>
        <p:txBody>
          <a:bodyPr wrap="square">
            <a:spAutoFit/>
          </a:bodyPr>
          <a:lstStyle/>
          <a:p>
            <a:r>
              <a:rPr lang="ga-IE"/>
              <a:t>  </a:t>
            </a:r>
            <a:r>
              <a:rPr lang="ga-IE" b="1"/>
              <a:t>Lá 8 - 12</a:t>
            </a:r>
            <a:r>
              <a:rPr lang="ga-IE" b="1" baseline="30000"/>
              <a:t>th</a:t>
            </a:r>
            <a:r>
              <a:rPr lang="ga-IE" b="1"/>
              <a:t> Deireadh Fómhair</a:t>
            </a:r>
          </a:p>
          <a:p>
            <a:pPr marL="342900" lvl="0" indent="-342900">
              <a:lnSpc>
                <a:spcPct val="106000"/>
              </a:lnSpc>
              <a:spcAft>
                <a:spcPts val="800"/>
              </a:spcAft>
              <a:buFont typeface="Symbol" panose="05050102010706020507" pitchFamily="18" charset="2"/>
              <a:buChar char=""/>
            </a:pPr>
            <a:r>
              <a:rPr lang="ga-IE">
                <a:solidFill>
                  <a:srgbClr val="241F21"/>
                </a:solidFill>
                <a:effectLst/>
                <a:ea typeface="Calibri"/>
                <a:cs typeface="Times New Roman"/>
              </a:rPr>
              <a:t>Is é inniu ag 2pm. an spriocdháta chun céimeanna sheachtain 1 Walktober a thaifead agus d'iontrálacha tráth na gceist a chur isteach! </a:t>
            </a:r>
            <a:r>
              <a:rPr lang="ga-IE">
                <a:solidFill>
                  <a:srgbClr val="241F21"/>
                </a:solidFill>
                <a:effectLst/>
                <a:ea typeface="Calibri"/>
                <a:cs typeface="Segoe UI Emoji"/>
              </a:rPr>
              <a:t>🕛</a:t>
            </a:r>
            <a:r>
              <a:rPr lang="ga-IE">
                <a:solidFill>
                  <a:srgbClr val="241F21"/>
                </a:solidFill>
                <a:effectLst/>
                <a:ea typeface="Calibri"/>
                <a:cs typeface="Times New Roman"/>
              </a:rPr>
              <a:t> Chun deis a bheith agat a bheith ar Chlár na gCinnirí agus duaiseanna a bhuachan, taifead do chéimeanna ar </a:t>
            </a:r>
            <a:r>
              <a:rPr lang="ga-IE" u="sng">
                <a:solidFill>
                  <a:srgbClr val="0563C1"/>
                </a:solidFill>
                <a:effectLst/>
                <a:ea typeface="Calibri"/>
                <a:cs typeface="Times New Roman"/>
                <a:hlinkClick r:id="rId2"/>
              </a:rPr>
              <a:t>www.activetravellogger.ie</a:t>
            </a:r>
            <a:r>
              <a:rPr lang="ga-IE">
                <a:solidFill>
                  <a:srgbClr val="241F21"/>
                </a:solidFill>
                <a:effectLst/>
                <a:ea typeface="Calibri"/>
                <a:cs typeface="Times New Roman"/>
              </a:rPr>
              <a:t>.  Glac páirt i mBingo Walktober ar mhaithe le spraoi breise!</a:t>
            </a:r>
            <a:endParaRPr lang="en-IE" sz="1800" dirty="0">
              <a:effectLst/>
              <a:ea typeface="Calibri" panose="020F0502020204030204" pitchFamily="34" charset="0"/>
              <a:cs typeface="Times New Roman" panose="02020603050405020304" pitchFamily="18" charset="0"/>
            </a:endParaRPr>
          </a:p>
          <a:p>
            <a:br>
              <a:rPr lang="ga-IE"/>
            </a:br>
            <a:r>
              <a:rPr lang="ga-IE" b="1">
                <a:effectLst/>
                <a:ea typeface="Calibri"/>
                <a:cs typeface="Times New Roman"/>
              </a:rPr>
              <a:t>Lá 9 – </a:t>
            </a:r>
            <a:r>
              <a:rPr lang="ga-IE" b="1"/>
              <a:t>13 Deireadh Fómhair</a:t>
            </a:r>
          </a:p>
          <a:p>
            <a:pPr marL="342900" lvl="0" indent="-342900">
              <a:buFont typeface="Symbol" panose="05050102010706020507" pitchFamily="18" charset="2"/>
              <a:buChar char=""/>
            </a:pPr>
            <a:r>
              <a:rPr lang="ga-IE" b="1">
                <a:effectLst/>
                <a:ea typeface="Times New Roman"/>
              </a:rPr>
              <a:t>Tá clár ceann riain sheachtain 1 Walktober </a:t>
            </a:r>
            <a:r>
              <a:rPr lang="ga-IE" b="1">
                <a:ea typeface="Times New Roman"/>
              </a:rPr>
              <a:t>beo</a:t>
            </a:r>
            <a:r>
              <a:rPr lang="ga-IE" b="1">
                <a:effectLst/>
                <a:ea typeface="Times New Roman"/>
              </a:rPr>
              <a:t>!</a:t>
            </a:r>
            <a:r>
              <a:rPr lang="ga-IE">
                <a:effectLst/>
                <a:ea typeface="Times New Roman"/>
              </a:rPr>
              <a:t> Maith sibh go léir a chuir fuinneamh leis an ngluaiseacht </a:t>
            </a:r>
            <a:r>
              <a:rPr lang="ga-IE">
                <a:effectLst/>
                <a:ea typeface="Times New Roman"/>
                <a:cs typeface="Segoe UI Emoji"/>
              </a:rPr>
              <a:t>👣</a:t>
            </a:r>
            <a:r>
              <a:rPr lang="ga-IE">
                <a:effectLst/>
                <a:ea typeface="Times New Roman"/>
              </a:rPr>
              <a:t> Seiceáil rang d'fhoirne laistigh de </a:t>
            </a:r>
            <a:r>
              <a:rPr lang="ga-IE" b="1">
                <a:effectLst/>
                <a:ea typeface="Times New Roman"/>
              </a:rPr>
              <a:t>[Ainm eagraíochta] </a:t>
            </a:r>
            <a:r>
              <a:rPr lang="ga-IE">
                <a:ea typeface="Times New Roman"/>
              </a:rPr>
              <a:t>ar an gclár ceann riain</a:t>
            </a:r>
            <a:r>
              <a:rPr lang="ga-IE">
                <a:effectLst/>
                <a:ea typeface="Times New Roman"/>
              </a:rPr>
              <a:t> tríd an Active Travel Logger. </a:t>
            </a:r>
            <a:endParaRPr lang="en-IE" dirty="0">
              <a:ea typeface="Times New Roman" panose="02020603050405020304" pitchFamily="18" charset="0"/>
            </a:endParaRPr>
          </a:p>
          <a:p>
            <a:pPr marL="342900" lvl="0" indent="-342900">
              <a:buFont typeface="Symbol" panose="05050102010706020507" pitchFamily="18" charset="2"/>
              <a:buChar char=""/>
            </a:pPr>
            <a:endParaRPr lang="en-IE" sz="2000" dirty="0">
              <a:effectLst/>
              <a:ea typeface="Times New Roman" panose="02020603050405020304" pitchFamily="18" charset="0"/>
            </a:endParaRPr>
          </a:p>
          <a:p>
            <a:r>
              <a:rPr lang="ga-IE" b="1">
                <a:effectLst/>
                <a:ea typeface="Times New Roman"/>
              </a:rPr>
              <a:t>Lá 12 – </a:t>
            </a:r>
            <a:r>
              <a:rPr lang="ga-IE" b="1"/>
              <a:t>16 Deireadh Fómhair</a:t>
            </a:r>
          </a:p>
          <a:p>
            <a:pPr marL="342900" lvl="0" indent="-342900">
              <a:buFont typeface="Symbol" panose="05050102010706020507" pitchFamily="18" charset="2"/>
              <a:buChar char=""/>
            </a:pPr>
            <a:r>
              <a:rPr lang="ga-IE">
                <a:effectLst/>
                <a:ea typeface="Times New Roman"/>
              </a:rPr>
              <a:t>Aoine Shona Daoibh, a Shiúlóirí! An ndearna tú</a:t>
            </a:r>
            <a:r>
              <a:rPr lang="ga-IE">
                <a:ea typeface="Times New Roman"/>
              </a:rPr>
              <a:t> do Bingo Walktober go fóill</a:t>
            </a:r>
            <a:r>
              <a:rPr lang="ga-IE">
                <a:effectLst/>
                <a:ea typeface="Times New Roman"/>
              </a:rPr>
              <a:t>? Ná déan dearmad coinneáil ag siúl agus do chuid céimeanna thaifead do dhúshlán céime #Walktober</a:t>
            </a:r>
            <a:r>
              <a:rPr lang="ga-IE">
                <a:ea typeface="Times New Roman"/>
              </a:rPr>
              <a:t>. </a:t>
            </a:r>
            <a:endParaRPr lang="en-IE" sz="2000" dirty="0">
              <a:effectLst/>
              <a:ea typeface="Times New Roman" panose="02020603050405020304" pitchFamily="18" charset="0"/>
            </a:endParaRPr>
          </a:p>
        </p:txBody>
      </p:sp>
    </p:spTree>
    <p:extLst>
      <p:ext uri="{BB962C8B-B14F-4D97-AF65-F5344CB8AC3E}">
        <p14:creationId xmlns:p14="http://schemas.microsoft.com/office/powerpoint/2010/main" val="109692610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9460A-6760-3419-6233-D13AC6EA47F1}"/>
              </a:ext>
            </a:extLst>
          </p:cNvPr>
          <p:cNvSpPr>
            <a:spLocks noGrp="1"/>
          </p:cNvSpPr>
          <p:nvPr>
            <p:ph type="ctrTitle"/>
          </p:nvPr>
        </p:nvSpPr>
        <p:spPr/>
        <p:txBody>
          <a:bodyPr>
            <a:normAutofit fontScale="90000"/>
          </a:bodyPr>
          <a:lstStyle/>
          <a:p>
            <a:r>
              <a:rPr lang="ga-IE" b="1"/>
              <a:t>Le linn Walktober – </a:t>
            </a:r>
            <a:r>
              <a:rPr lang="ga-IE" b="1">
                <a:latin typeface="Aptos"/>
                <a:ea typeface="Calibri"/>
                <a:cs typeface="Times New Roman"/>
                <a:sym typeface="Aptos"/>
              </a:rPr>
              <a:t>Seachtain 3</a:t>
            </a:r>
            <a:endParaRPr lang="en-IE" dirty="0"/>
          </a:p>
        </p:txBody>
      </p:sp>
      <p:sp>
        <p:nvSpPr>
          <p:cNvPr id="4" name="TextBox 3">
            <a:extLst>
              <a:ext uri="{FF2B5EF4-FFF2-40B4-BE49-F238E27FC236}">
                <a16:creationId xmlns:a16="http://schemas.microsoft.com/office/drawing/2014/main" id="{D62142DE-AA33-A7AF-A39D-D992F53F05ED}"/>
              </a:ext>
            </a:extLst>
          </p:cNvPr>
          <p:cNvSpPr txBox="1"/>
          <p:nvPr/>
        </p:nvSpPr>
        <p:spPr>
          <a:xfrm>
            <a:off x="412955" y="1398650"/>
            <a:ext cx="11159613" cy="3172535"/>
          </a:xfrm>
          <a:prstGeom prst="rect">
            <a:avLst/>
          </a:prstGeom>
          <a:noFill/>
        </p:spPr>
        <p:txBody>
          <a:bodyPr wrap="square">
            <a:spAutoFit/>
          </a:bodyPr>
          <a:lstStyle/>
          <a:p>
            <a:r>
              <a:rPr lang="ga-IE" b="1">
                <a:solidFill>
                  <a:srgbClr val="000000"/>
                </a:solidFill>
                <a:effectLst/>
                <a:ea typeface="Calibri"/>
                <a:cs typeface="Times New Roman"/>
              </a:rPr>
              <a:t>Lá 15 – </a:t>
            </a:r>
            <a:r>
              <a:rPr lang="ga-IE" b="1"/>
              <a:t>19 Deireadh Fómhair</a:t>
            </a:r>
          </a:p>
          <a:p>
            <a:pPr marL="342900" lvl="0" indent="-342900">
              <a:lnSpc>
                <a:spcPct val="106000"/>
              </a:lnSpc>
              <a:buFont typeface="Symbol" panose="05050102010706020507" pitchFamily="18" charset="2"/>
              <a:buChar char=""/>
            </a:pPr>
            <a:r>
              <a:rPr lang="ga-IE">
                <a:solidFill>
                  <a:srgbClr val="000000"/>
                </a:solidFill>
                <a:ea typeface="Calibri"/>
                <a:cs typeface="Times New Roman"/>
              </a:rPr>
              <a:t>Tosaigh Seachtain 3 ar an gcosán ceart trí rím a dhéanamh ar do bhealach</a:t>
            </a:r>
            <a:r>
              <a:rPr lang="ga-IE">
                <a:effectLst/>
                <a:ea typeface="Calibri"/>
                <a:cs typeface="Times New Roman"/>
              </a:rPr>
              <a:t>! Bí spreagtha ar do chuid siúlóidí, ullmhaigh do dhánta agus seol isteach iad. Ach roimhe sin, ná déan dearmad go mbeidh spriocdháta ann ag 2pm inniu chun do chuid </a:t>
            </a:r>
            <a:r>
              <a:rPr lang="ga-IE">
                <a:solidFill>
                  <a:srgbClr val="000000"/>
                </a:solidFill>
                <a:effectLst/>
                <a:ea typeface="Calibri"/>
                <a:cs typeface="Times New Roman"/>
              </a:rPr>
              <a:t>céimeanna a thaifead ón seachtain roimh ré. </a:t>
            </a:r>
            <a:endParaRPr lang="en-IE" sz="1800" dirty="0">
              <a:effectLst/>
              <a:ea typeface="Calibri" panose="020F0502020204030204" pitchFamily="34" charset="0"/>
              <a:cs typeface="Times New Roman" panose="02020603050405020304" pitchFamily="18" charset="0"/>
            </a:endParaRPr>
          </a:p>
          <a:p>
            <a:pPr>
              <a:buNone/>
            </a:pPr>
            <a:r>
              <a:rPr lang="ga-IE">
                <a:effectLst/>
                <a:ea typeface="Calibri"/>
                <a:cs typeface="Times New Roman"/>
              </a:rPr>
              <a:t> </a:t>
            </a:r>
          </a:p>
          <a:p>
            <a:r>
              <a:rPr lang="ga-IE" b="1">
                <a:effectLst/>
                <a:ea typeface="Calibri"/>
                <a:cs typeface="Times New Roman"/>
              </a:rPr>
              <a:t>Lá 16 – 20</a:t>
            </a:r>
            <a:r>
              <a:rPr lang="ga-IE" b="1"/>
              <a:t> Deireadh Fómhair</a:t>
            </a:r>
          </a:p>
          <a:p>
            <a:pPr marL="342900" indent="-342900">
              <a:buFont typeface="Symbol" panose="05050102010706020507" pitchFamily="18" charset="2"/>
              <a:buChar char=""/>
            </a:pPr>
            <a:r>
              <a:rPr lang="ga-IE">
                <a:ea typeface="Calibri"/>
                <a:cs typeface="Times New Roman"/>
              </a:rPr>
              <a:t>Siúlann cailleacha, sleamhnaíonn taibhsí agus rollann puimcíní. Conas atá tú ag bogadh an #Walktober2026 seo? </a:t>
            </a:r>
            <a:r>
              <a:rPr lang="ga-IE">
                <a:effectLst/>
                <a:ea typeface="Calibri"/>
                <a:cs typeface="Times New Roman"/>
              </a:rPr>
              <a:t>Tá clár ceann riain sheachtain 2 beo anois ar </a:t>
            </a:r>
            <a:r>
              <a:rPr lang="ga-IE" u="sng">
                <a:solidFill>
                  <a:srgbClr val="0563C1"/>
                </a:solidFill>
                <a:ea typeface="Calibri"/>
                <a:cs typeface="Times New Roman"/>
                <a:hlinkClick r:id="rId2"/>
              </a:rPr>
              <a:t>www.activetravellogger.ie</a:t>
            </a:r>
            <a:endParaRPr lang="en-IE" u="sng" dirty="0">
              <a:solidFill>
                <a:srgbClr val="0563C1"/>
              </a:solidFill>
              <a:ea typeface="Calibri" panose="020F0502020204030204" pitchFamily="34" charset="0"/>
              <a:cs typeface="Times New Roman" panose="02020603050405020304" pitchFamily="18" charset="0"/>
            </a:endParaRPr>
          </a:p>
          <a:p>
            <a:pPr lvl="0"/>
            <a:endParaRPr lang="en-IE" sz="1800" strike="sngStrike" dirty="0">
              <a:effectLst/>
              <a:ea typeface="Calibri" panose="020F0502020204030204" pitchFamily="34" charset="0"/>
              <a:cs typeface="Times New Roman" panose="02020603050405020304" pitchFamily="18" charset="0"/>
            </a:endParaRPr>
          </a:p>
          <a:p>
            <a:r>
              <a:rPr lang="ga-IE" b="1">
                <a:effectLst/>
                <a:ea typeface="Calibri"/>
                <a:cs typeface="Times New Roman"/>
              </a:rPr>
              <a:t>Lá 19 – 23</a:t>
            </a:r>
            <a:r>
              <a:rPr lang="ga-IE" b="1" baseline="30000">
                <a:effectLst/>
                <a:ea typeface="Calibri"/>
                <a:cs typeface="Times New Roman"/>
              </a:rPr>
              <a:t>rd</a:t>
            </a:r>
            <a:r>
              <a:rPr lang="ga-IE">
                <a:effectLst/>
                <a:ea typeface="Calibri"/>
                <a:cs typeface="Times New Roman"/>
              </a:rPr>
              <a:t> </a:t>
            </a:r>
            <a:r>
              <a:rPr lang="ga-IE" b="1"/>
              <a:t>Deireadh Fómhair</a:t>
            </a:r>
          </a:p>
          <a:p>
            <a:pPr marL="285750" indent="-285750">
              <a:buFont typeface="Arial" panose="020B0604020202020204" pitchFamily="34" charset="0"/>
              <a:buChar char="•"/>
            </a:pPr>
            <a:r>
              <a:rPr lang="ga-IE" i="1">
                <a:ea typeface="Calibri"/>
                <a:cs typeface="Times New Roman"/>
              </a:rPr>
              <a:t>Téama</a:t>
            </a:r>
            <a:r>
              <a:rPr lang="ga-IE">
                <a:effectLst/>
                <a:ea typeface="Calibri"/>
                <a:cs typeface="Times New Roman"/>
              </a:rPr>
              <a:t> na foirne: ar scáth a chéile a mhaireann na daoine! Coinnigh ort ag seoladh na ndánta sin isteach chun duaiseanna iontacha a bhaint amach agus ná déan dearmad chun cuir leis na céimeanna thar an deireadh seachtaine. #Walktober2026 </a:t>
            </a:r>
          </a:p>
        </p:txBody>
      </p:sp>
    </p:spTree>
    <p:extLst>
      <p:ext uri="{BB962C8B-B14F-4D97-AF65-F5344CB8AC3E}">
        <p14:creationId xmlns:p14="http://schemas.microsoft.com/office/powerpoint/2010/main" val="264677406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E13F9-8AA8-CC8D-186B-C19764C85A28}"/>
              </a:ext>
            </a:extLst>
          </p:cNvPr>
          <p:cNvSpPr>
            <a:spLocks noGrp="1"/>
          </p:cNvSpPr>
          <p:nvPr>
            <p:ph type="ctrTitle"/>
          </p:nvPr>
        </p:nvSpPr>
        <p:spPr/>
        <p:txBody>
          <a:bodyPr>
            <a:normAutofit fontScale="90000"/>
          </a:bodyPr>
          <a:lstStyle/>
          <a:p>
            <a:r>
              <a:rPr lang="ga-IE" b="1"/>
              <a:t>Le linn Walktober – </a:t>
            </a:r>
            <a:r>
              <a:rPr lang="ga-IE" b="1">
                <a:latin typeface="Aptos"/>
                <a:ea typeface="Calibri"/>
                <a:cs typeface="Times New Roman"/>
                <a:sym typeface="Aptos"/>
              </a:rPr>
              <a:t>Seachtain 4</a:t>
            </a:r>
            <a:endParaRPr lang="en-IE" dirty="0"/>
          </a:p>
        </p:txBody>
      </p:sp>
      <p:sp>
        <p:nvSpPr>
          <p:cNvPr id="4" name="TextBox 3">
            <a:extLst>
              <a:ext uri="{FF2B5EF4-FFF2-40B4-BE49-F238E27FC236}">
                <a16:creationId xmlns:a16="http://schemas.microsoft.com/office/drawing/2014/main" id="{9BE71941-2260-FB34-26CF-176B0BF062AA}"/>
              </a:ext>
            </a:extLst>
          </p:cNvPr>
          <p:cNvSpPr txBox="1"/>
          <p:nvPr/>
        </p:nvSpPr>
        <p:spPr>
          <a:xfrm>
            <a:off x="378885" y="1378292"/>
            <a:ext cx="9700780" cy="4057521"/>
          </a:xfrm>
          <a:prstGeom prst="rect">
            <a:avLst/>
          </a:prstGeom>
          <a:noFill/>
        </p:spPr>
        <p:txBody>
          <a:bodyPr wrap="square">
            <a:spAutoFit/>
          </a:bodyPr>
          <a:lstStyle/>
          <a:p>
            <a:r>
              <a:rPr lang="ga-IE" b="1">
                <a:solidFill>
                  <a:srgbClr val="241F21"/>
                </a:solidFill>
                <a:effectLst/>
                <a:ea typeface="Calibri"/>
                <a:cs typeface="Times New Roman"/>
              </a:rPr>
              <a:t>Lá 22 – </a:t>
            </a:r>
            <a:r>
              <a:rPr lang="ga-IE" b="1"/>
              <a:t>26</a:t>
            </a:r>
            <a:r>
              <a:rPr lang="ga-IE" b="1" baseline="30000"/>
              <a:t>th</a:t>
            </a:r>
            <a:r>
              <a:rPr lang="ga-IE" b="1"/>
              <a:t> Deireadh Fómhair</a:t>
            </a:r>
          </a:p>
          <a:p>
            <a:pPr marL="342900" lvl="0" indent="-342900">
              <a:buFont typeface="Symbol" panose="05050102010706020507" pitchFamily="18" charset="2"/>
              <a:buChar char=""/>
            </a:pPr>
            <a:r>
              <a:rPr lang="ga-IE">
                <a:ea typeface="Calibri"/>
                <a:cs typeface="Times New Roman"/>
              </a:rPr>
              <a:t>Buailfidh séasúr 'spooky' le séasúr na gcéimeanna, mar sin tóg do cheamara agus glac grianghraif séasúracha don chomórtas grianghraf leis an téama 'Oíche Shamhna' an tseachtain seo.</a:t>
            </a:r>
            <a:br>
              <a:rPr lang="ga-IE">
                <a:ea typeface="Calibri"/>
                <a:cs typeface="Times New Roman"/>
              </a:rPr>
            </a:br>
            <a:r>
              <a:rPr lang="ga-IE"/>
              <a:t>📣 </a:t>
            </a:r>
            <a:r>
              <a:rPr lang="ga-IE">
                <a:ea typeface="Calibri"/>
                <a:cs typeface="Times New Roman"/>
              </a:rPr>
              <a:t>Cuimhnigh, tá spriocdháta taifid</a:t>
            </a:r>
            <a:r>
              <a:rPr lang="ga-IE">
                <a:effectLst/>
                <a:ea typeface="Calibri"/>
                <a:cs typeface="Times New Roman"/>
              </a:rPr>
              <a:t> sheachtain 3 ann inniu ag 2pm! Déan taifead ar do chuid céimeanna ar an Active Travel Logger chun a bheith ar an gclár ceann riain náisiúnta. </a:t>
            </a:r>
            <a:br>
              <a:rPr lang="ga-IE">
                <a:ea typeface="Calibri"/>
                <a:cs typeface="Times New Roman"/>
              </a:rPr>
            </a:br>
            <a:r>
              <a:rPr lang="ga-IE">
                <a:ea typeface="Calibri"/>
                <a:cs typeface="Times New Roman"/>
              </a:rPr>
              <a:t> </a:t>
            </a:r>
            <a:endParaRPr lang="en-IE" sz="1800" dirty="0">
              <a:effectLst/>
              <a:ea typeface="Calibri" panose="020F0502020204030204" pitchFamily="34" charset="0"/>
              <a:cs typeface="Times New Roman" panose="02020603050405020304" pitchFamily="18" charset="0"/>
            </a:endParaRPr>
          </a:p>
          <a:p>
            <a:r>
              <a:rPr lang="ga-IE" b="1">
                <a:effectLst/>
                <a:ea typeface="Calibri"/>
                <a:cs typeface="Times New Roman"/>
              </a:rPr>
              <a:t>Lá 23 - </a:t>
            </a:r>
            <a:r>
              <a:rPr lang="ga-IE" b="1"/>
              <a:t>27 Deireadh Fómhair</a:t>
            </a:r>
          </a:p>
          <a:p>
            <a:pPr marL="342900" lvl="0" indent="-342900">
              <a:lnSpc>
                <a:spcPct val="106000"/>
              </a:lnSpc>
              <a:buFont typeface="Symbol" panose="05050102010706020507" pitchFamily="18" charset="2"/>
              <a:buChar char=""/>
            </a:pPr>
            <a:r>
              <a:rPr lang="ga-IE" b="1">
                <a:solidFill>
                  <a:srgbClr val="241F21"/>
                </a:solidFill>
                <a:effectLst/>
                <a:ea typeface="Calibri"/>
                <a:cs typeface="Times New Roman"/>
              </a:rPr>
              <a:t>Tá clár ceann riain Walktober sheachtain 3 beo anois! </a:t>
            </a:r>
            <a:r>
              <a:rPr lang="ga-IE">
                <a:solidFill>
                  <a:srgbClr val="241F21"/>
                </a:solidFill>
                <a:ea typeface="Calibri"/>
                <a:cs typeface="Times New Roman"/>
              </a:rPr>
              <a:t>Tá iarracht iontach déanta ag gach duine a bhí ag siúl linn. </a:t>
            </a:r>
            <a:r>
              <a:rPr lang="ga-IE">
                <a:solidFill>
                  <a:srgbClr val="241F21"/>
                </a:solidFill>
                <a:effectLst/>
                <a:ea typeface="Calibri"/>
                <a:cs typeface="Times New Roman"/>
              </a:rPr>
              <a:t>Tá muid ag tnúth go mór le bhur gcuid grianghraif séasúracha a fheiceáil. </a:t>
            </a:r>
          </a:p>
          <a:p>
            <a:pPr marL="342900" lvl="0" indent="-342900">
              <a:lnSpc>
                <a:spcPct val="106000"/>
              </a:lnSpc>
              <a:buFont typeface="Symbol" panose="05050102010706020507" pitchFamily="18" charset="2"/>
              <a:buChar char=""/>
            </a:pPr>
            <a:endParaRPr lang="en-IE" sz="1800" dirty="0">
              <a:effectLst/>
              <a:ea typeface="Calibri" panose="020F0502020204030204" pitchFamily="34" charset="0"/>
              <a:cs typeface="Times New Roman" panose="02020603050405020304" pitchFamily="18" charset="0"/>
            </a:endParaRPr>
          </a:p>
          <a:p>
            <a:r>
              <a:rPr lang="ga-IE" b="1">
                <a:effectLst/>
                <a:ea typeface="Calibri"/>
                <a:cs typeface="Times New Roman"/>
              </a:rPr>
              <a:t>Lá 26 – </a:t>
            </a:r>
            <a:r>
              <a:rPr lang="ga-IE" b="1"/>
              <a:t>30 Deireadh Fómhair</a:t>
            </a:r>
          </a:p>
          <a:p>
            <a:pPr marL="342900" lvl="0" indent="-342900">
              <a:lnSpc>
                <a:spcPct val="106000"/>
              </a:lnSpc>
              <a:spcAft>
                <a:spcPts val="800"/>
              </a:spcAft>
              <a:buFont typeface="Symbol" panose="05050102010706020507" pitchFamily="18" charset="2"/>
              <a:buChar char=""/>
            </a:pPr>
            <a:r>
              <a:rPr lang="ga-IE">
                <a:solidFill>
                  <a:srgbClr val="241F21"/>
                </a:solidFill>
                <a:effectLst/>
                <a:ea typeface="Calibri"/>
                <a:cs typeface="Times New Roman"/>
              </a:rPr>
              <a:t>Is é an deireadh seachtaine deireanach de dhúshlán TFI Smarter Travel #Walktober 2026. Bain an leas is fearr as an míle deiridh agus cuir na cleasa agus na milseáin ar leataobh ar son luas uasta. Déan taifead ar do chuid céimeanna go dtí an Satharn ag </a:t>
            </a:r>
            <a:r>
              <a:rPr lang="ga-IE" u="sng">
                <a:solidFill>
                  <a:srgbClr val="0563C1"/>
                </a:solidFill>
                <a:effectLst/>
                <a:ea typeface="Calibri"/>
                <a:cs typeface="Times New Roman"/>
                <a:hlinkClick r:id="rId2"/>
              </a:rPr>
              <a:t>www.activetravellogger.ie</a:t>
            </a:r>
            <a:r>
              <a:rPr lang="ga-IE">
                <a:solidFill>
                  <a:srgbClr val="241F21"/>
                </a:solidFill>
                <a:effectLst/>
                <a:ea typeface="Calibri"/>
                <a:cs typeface="Times New Roman"/>
              </a:rPr>
              <a:t> </a:t>
            </a:r>
          </a:p>
        </p:txBody>
      </p:sp>
    </p:spTree>
    <p:extLst>
      <p:ext uri="{BB962C8B-B14F-4D97-AF65-F5344CB8AC3E}">
        <p14:creationId xmlns:p14="http://schemas.microsoft.com/office/powerpoint/2010/main" val="154817156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DF2803-8D0D-44CE-0297-E35755588136}"/>
              </a:ext>
            </a:extLst>
          </p:cNvPr>
          <p:cNvSpPr>
            <a:spLocks noGrp="1"/>
          </p:cNvSpPr>
          <p:nvPr>
            <p:ph type="ctrTitle"/>
          </p:nvPr>
        </p:nvSpPr>
        <p:spPr/>
        <p:txBody>
          <a:bodyPr>
            <a:normAutofit fontScale="90000"/>
          </a:bodyPr>
          <a:lstStyle/>
          <a:p>
            <a:r>
              <a:rPr lang="ga-IE" b="1"/>
              <a:t>Tar éis Walktober</a:t>
            </a:r>
            <a:endParaRPr lang="en-IE" dirty="0"/>
          </a:p>
        </p:txBody>
      </p:sp>
      <p:sp>
        <p:nvSpPr>
          <p:cNvPr id="4" name="TextBox 3">
            <a:extLst>
              <a:ext uri="{FF2B5EF4-FFF2-40B4-BE49-F238E27FC236}">
                <a16:creationId xmlns:a16="http://schemas.microsoft.com/office/drawing/2014/main" id="{DC877563-FEFE-D3BB-E46E-DE661371EA2D}"/>
              </a:ext>
            </a:extLst>
          </p:cNvPr>
          <p:cNvSpPr txBox="1"/>
          <p:nvPr/>
        </p:nvSpPr>
        <p:spPr>
          <a:xfrm>
            <a:off x="302555" y="1160842"/>
            <a:ext cx="11346425" cy="2860463"/>
          </a:xfrm>
          <a:prstGeom prst="rect">
            <a:avLst/>
          </a:prstGeom>
          <a:noFill/>
        </p:spPr>
        <p:txBody>
          <a:bodyPr wrap="square">
            <a:spAutoFit/>
          </a:bodyPr>
          <a:lstStyle/>
          <a:p>
            <a:pPr>
              <a:lnSpc>
                <a:spcPct val="107000"/>
              </a:lnSpc>
              <a:spcAft>
                <a:spcPts val="800"/>
              </a:spcAft>
              <a:buNone/>
            </a:pPr>
            <a:r>
              <a:rPr lang="ga-IE" b="1">
                <a:effectLst/>
                <a:ea typeface="Calibri"/>
                <a:cs typeface="Times New Roman"/>
              </a:rPr>
              <a:t>Dé Máirt 3 Samhain</a:t>
            </a:r>
          </a:p>
          <a:p>
            <a:pPr marL="285750" indent="-285750">
              <a:lnSpc>
                <a:spcPct val="107000"/>
              </a:lnSpc>
              <a:spcAft>
                <a:spcPts val="800"/>
              </a:spcAft>
              <a:buFont typeface="Arial" panose="020B0604020202020204" pitchFamily="34" charset="0"/>
              <a:buChar char="•"/>
            </a:pPr>
            <a:r>
              <a:rPr lang="ga-IE">
                <a:ea typeface="Calibri"/>
                <a:cs typeface="Times New Roman"/>
              </a:rPr>
              <a:t>Tá Walktober thart go hoifigiúil ach tá am agat fós go dtí 2pm. inniu le haghaidh an deis dheiridh áit ard a bhaint amach ar an gclár ceann riain náisiúnta! Téigh chuig </a:t>
            </a:r>
            <a:r>
              <a:rPr lang="ga-IE">
                <a:ea typeface="Calibri"/>
                <a:cs typeface="Times New Roman"/>
                <a:hlinkClick r:id="rId2"/>
              </a:rPr>
              <a:t>www.activetravellogger.ie</a:t>
            </a:r>
            <a:r>
              <a:rPr lang="ga-IE">
                <a:ea typeface="Calibri"/>
                <a:cs typeface="Times New Roman"/>
              </a:rPr>
              <a:t> chun do chéimeanna a thaifead.</a:t>
            </a:r>
            <a:endParaRPr lang="en-IE" sz="1800" dirty="0">
              <a:effectLst/>
              <a:ea typeface="Calibri" panose="020F0502020204030204" pitchFamily="34" charset="0"/>
              <a:cs typeface="Times New Roman" panose="02020603050405020304" pitchFamily="18" charset="0"/>
            </a:endParaRPr>
          </a:p>
          <a:p>
            <a:pPr>
              <a:lnSpc>
                <a:spcPct val="107000"/>
              </a:lnSpc>
              <a:spcAft>
                <a:spcPts val="800"/>
              </a:spcAft>
              <a:buNone/>
            </a:pPr>
            <a:endParaRPr lang="en-IE" b="1" dirty="0">
              <a:ea typeface="Calibri" panose="020F0502020204030204" pitchFamily="34" charset="0"/>
              <a:cs typeface="Times New Roman" panose="02020603050405020304" pitchFamily="18" charset="0"/>
            </a:endParaRPr>
          </a:p>
          <a:p>
            <a:pPr>
              <a:lnSpc>
                <a:spcPct val="107000"/>
              </a:lnSpc>
              <a:spcAft>
                <a:spcPts val="800"/>
              </a:spcAft>
              <a:buNone/>
            </a:pPr>
            <a:r>
              <a:rPr lang="ga-IE" b="1">
                <a:effectLst/>
                <a:ea typeface="Calibri"/>
                <a:cs typeface="Times New Roman"/>
              </a:rPr>
              <a:t>Dé hAoine </a:t>
            </a:r>
            <a:r>
              <a:rPr lang="ga-IE" b="1">
                <a:ea typeface="Calibri"/>
                <a:cs typeface="Times New Roman"/>
              </a:rPr>
              <a:t>6</a:t>
            </a:r>
            <a:r>
              <a:rPr lang="ga-IE">
                <a:ea typeface="Calibri"/>
                <a:cs typeface="Times New Roman"/>
              </a:rPr>
              <a:t> </a:t>
            </a:r>
            <a:r>
              <a:rPr lang="ga-IE" b="1">
                <a:effectLst/>
                <a:ea typeface="Calibri"/>
                <a:cs typeface="Times New Roman"/>
              </a:rPr>
              <a:t>Samhain</a:t>
            </a:r>
          </a:p>
          <a:p>
            <a:pPr marL="342900" lvl="0" indent="-342900">
              <a:lnSpc>
                <a:spcPct val="107000"/>
              </a:lnSpc>
              <a:spcAft>
                <a:spcPts val="800"/>
              </a:spcAft>
              <a:buFont typeface="Symbol" panose="05050102010706020507" pitchFamily="18" charset="2"/>
              <a:buChar char=""/>
            </a:pPr>
            <a:r>
              <a:rPr lang="ga-IE">
                <a:effectLst/>
                <a:ea typeface="Calibri"/>
                <a:cs typeface="Times New Roman"/>
              </a:rPr>
              <a:t>Tá an </a:t>
            </a:r>
            <a:r>
              <a:rPr lang="ga-IE">
                <a:ea typeface="Calibri"/>
                <a:cs typeface="Times New Roman"/>
              </a:rPr>
              <a:t>l</a:t>
            </a:r>
            <a:r>
              <a:rPr lang="ga-IE">
                <a:effectLst/>
                <a:ea typeface="Calibri"/>
                <a:cs typeface="Times New Roman"/>
              </a:rPr>
              <a:t>á mór linn – </a:t>
            </a:r>
            <a:r>
              <a:rPr lang="ga-IE" b="1">
                <a:effectLst/>
                <a:ea typeface="Calibri"/>
                <a:cs typeface="Times New Roman"/>
              </a:rPr>
              <a:t>tá clár ceann riain deiridh dúshlán céime TFI Smarter Travel Walktober 2026 beo anois!</a:t>
            </a:r>
            <a:r>
              <a:rPr lang="ga-IE">
                <a:effectLst/>
                <a:ea typeface="Calibri"/>
                <a:cs typeface="Times New Roman"/>
              </a:rPr>
              <a:t> Déanaimid comhghairdeas ó chroí leis na buaiteoirí uile agus le gach duine i [Ainm na hEagraíochta], a bhí ina rannpháirtithe an-díograiseach – is sibh ár seaimpíní siúlóide! </a:t>
            </a:r>
          </a:p>
        </p:txBody>
      </p:sp>
    </p:spTree>
    <p:extLst>
      <p:ext uri="{BB962C8B-B14F-4D97-AF65-F5344CB8AC3E}">
        <p14:creationId xmlns:p14="http://schemas.microsoft.com/office/powerpoint/2010/main" val="42651319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3.12.14"/>
  <p:tag name="AS_TITLE" val="Aspose.Slides for .NET 4.0 Client Profile"/>
  <p:tag name="AS_VERSION" val="23.12"/>
</p:tagLst>
</file>

<file path=ppt/theme/theme1.xml><?xml version="1.0" encoding="utf-8"?>
<a:theme xmlns:a="http://schemas.openxmlformats.org/drawingml/2006/main" name="Office Theme">
  <a:themeElements>
    <a:clrScheme name="Red Violet">
      <a:dk1>
        <a:sysClr val="windowText" lastClr="000000"/>
      </a:dk1>
      <a:lt1>
        <a:sysClr val="window" lastClr="FFFFFF"/>
      </a:lt1>
      <a:dk2>
        <a:srgbClr val="454551"/>
      </a:dk2>
      <a:lt2>
        <a:srgbClr val="D8D9DC"/>
      </a:lt2>
      <a:accent1>
        <a:srgbClr val="E32D91"/>
      </a:accent1>
      <a:accent2>
        <a:srgbClr val="C830CC"/>
      </a:accent2>
      <a:accent3>
        <a:srgbClr val="4EA6DC"/>
      </a:accent3>
      <a:accent4>
        <a:srgbClr val="4775E7"/>
      </a:accent4>
      <a:accent5>
        <a:srgbClr val="8971E1"/>
      </a:accent5>
      <a:accent6>
        <a:srgbClr val="D54773"/>
      </a:accent6>
      <a:hlink>
        <a:srgbClr val="6B9F25"/>
      </a:hlink>
      <a:folHlink>
        <a:srgbClr val="8C8C8C"/>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Calibri Light" panose="020F0302020204030204"/>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Calibri" panose="020F0502020204030204"/>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24921B632B4CC8449CD0945E7D3E86D9" ma:contentTypeVersion="16" ma:contentTypeDescription="Create a new document." ma:contentTypeScope="" ma:versionID="c40ed47a21a3a8763607825ff9cdd5d9">
  <xsd:schema xmlns:xsd="http://www.w3.org/2001/XMLSchema" xmlns:xs="http://www.w3.org/2001/XMLSchema" xmlns:p="http://schemas.microsoft.com/office/2006/metadata/properties" xmlns:ns2="f08c5941-f0f8-47d6-85eb-ba28956d5cca" xmlns:ns3="42ad714f-eb24-4f80-9822-7a420bd36437" targetNamespace="http://schemas.microsoft.com/office/2006/metadata/properties" ma:root="true" ma:fieldsID="5e2acd0f4b3e4ad59aa1df08c1824acf" ns2:_="" ns3:_="">
    <xsd:import namespace="f08c5941-f0f8-47d6-85eb-ba28956d5cca"/>
    <xsd:import namespace="42ad714f-eb24-4f80-9822-7a420bd364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3:_dlc_DocId" minOccurs="0"/>
                <xsd:element ref="ns3:_dlc_DocIdUrl" minOccurs="0"/>
                <xsd:element ref="ns3:_dlc_DocIdPersistId"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8c5941-f0f8-47d6-85eb-ba28956d5cc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description="" ma:hidden="true" ma:internalName="MediaServiceDateTaken" ma:readOnly="true">
      <xsd:simpleType>
        <xsd:restriction base="dms:Text"/>
      </xsd:simpleType>
    </xsd:element>
    <xsd:element name="MediaServiceObjectDetectorVersions" ma:index="12" nillable="true" ma:displayName="MediaServiceObjectDetectorVersions" ma:description="" ma:hidden="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f344948-6e5c-4236-97d3-d87cc108865b"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2ad714f-eb24-4f80-9822-7a420bd36437" elementFormDefault="qualified">
    <xsd:import namespace="http://schemas.microsoft.com/office/2006/documentManagement/types"/>
    <xsd:import namespace="http://schemas.microsoft.com/office/infopath/2007/PartnerControls"/>
    <xsd:element name="_dlc_DocId" ma:index="16" nillable="true" ma:displayName="Document ID Value" ma:description="The value of the document ID assigned to this item." ma:indexed="true" ma:internalName="_dlc_DocId" ma:readOnly="true">
      <xsd:simpleType>
        <xsd:restriction base="dms:Text"/>
      </xsd:simpleType>
    </xsd:element>
    <xsd:element name="_dlc_DocIdUrl" ma:index="17"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8" nillable="true" ma:displayName="Persist ID" ma:description="Keep ID on add." ma:hidden="true" ma:internalName="_dlc_DocIdPersistId" ma:readOnly="true">
      <xsd:simpleType>
        <xsd:restriction base="dms:Boolean"/>
      </xsd:simpleType>
    </xsd:element>
    <xsd:element name="TaxCatchAll" ma:index="21" nillable="true" ma:displayName="Taxonomy Catch All Column" ma:hidden="true" ma:list="{712857aa-42e5-4cc6-8b60-875405f66942}" ma:internalName="TaxCatchAll" ma:showField="CatchAllData" ma:web="42ad714f-eb24-4f80-9822-7a420bd364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42ad714f-eb24-4f80-9822-7a420bd36437">RFCZVPRAFF7X-1851976768-79</_dlc_DocId>
    <_dlc_DocIdUrl xmlns="42ad714f-eb24-4f80-9822-7a420bd36437">
      <Url>https://ntaie.sharepoint.com/sites/Transportal/Customer%20Engagement/_layouts/15/DocIdRedir.aspx?ID=RFCZVPRAFF7X-1851976768-79</Url>
      <Description>RFCZVPRAFF7X-1851976768-79</Description>
    </_dlc_DocIdUrl>
    <lcf76f155ced4ddcb4097134ff3c332f xmlns="f08c5941-f0f8-47d6-85eb-ba28956d5cca">
      <Terms xmlns="http://schemas.microsoft.com/office/infopath/2007/PartnerControls"/>
    </lcf76f155ced4ddcb4097134ff3c332f>
    <TaxCatchAll xmlns="42ad714f-eb24-4f80-9822-7a420bd36437"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6D6284E-D1FE-417B-B39A-47A62C24C39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8c5941-f0f8-47d6-85eb-ba28956d5cca"/>
    <ds:schemaRef ds:uri="42ad714f-eb24-4f80-9822-7a420bd364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8FCE4B1-F51A-4EAF-8963-E903DA88ECA4}">
  <ds:schemaRefs>
    <ds:schemaRef ds:uri="http://www.w3.org/XML/1998/namespace"/>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schemas.microsoft.com/office/infopath/2007/PartnerControls"/>
    <ds:schemaRef ds:uri="494cf2d3-e667-4f6d-ae44-28c4f8719321"/>
    <ds:schemaRef ds:uri="http://purl.org/dc/dcmitype/"/>
    <ds:schemaRef ds:uri="http://purl.org/dc/terms/"/>
    <ds:schemaRef ds:uri="42ad714f-eb24-4f80-9822-7a420bd36437"/>
    <ds:schemaRef ds:uri="f08c5941-f0f8-47d6-85eb-ba28956d5cca"/>
  </ds:schemaRefs>
</ds:datastoreItem>
</file>

<file path=customXml/itemProps3.xml><?xml version="1.0" encoding="utf-8"?>
<ds:datastoreItem xmlns:ds="http://schemas.openxmlformats.org/officeDocument/2006/customXml" ds:itemID="{FB0BE76D-F03A-4DD7-9627-C61BC46434EF}">
  <ds:schemaRefs>
    <ds:schemaRef ds:uri="http://schemas.microsoft.com/sharepoint/v3/contenttype/forms"/>
  </ds:schemaRefs>
</ds:datastoreItem>
</file>

<file path=customXml/itemProps4.xml><?xml version="1.0" encoding="utf-8"?>
<ds:datastoreItem xmlns:ds="http://schemas.openxmlformats.org/officeDocument/2006/customXml" ds:itemID="{44495047-1224-4FA5-994E-45B491649162}">
  <ds:schemaRefs/>
</ds:datastoreItem>
</file>

<file path=docMetadata/LabelInfo.xml><?xml version="1.0" encoding="utf-8"?>
<clbl:labelList xmlns:clbl="http://schemas.microsoft.com/office/2020/mipLabelMetadata">
  <clbl:label id="{7382612c-9ce3-4908-af1d-3a7ccec12bf8}" enabled="1" method="Privileged" siteId="{156a5f9f-8342-4d8e-b9ab-ea227bbc7319}" contentBits="0" removed="0"/>
</clbl:labelList>
</file>

<file path=docProps/app.xml><?xml version="1.0" encoding="utf-8"?>
<Properties xmlns="http://schemas.openxmlformats.org/officeDocument/2006/extended-properties" xmlns:vt="http://schemas.openxmlformats.org/officeDocument/2006/docPropsVTypes">
  <TotalTime>3486</TotalTime>
  <Words>1532</Words>
  <Application>Microsoft Office PowerPoint</Application>
  <PresentationFormat>Widescreen</PresentationFormat>
  <Paragraphs>85</Paragraphs>
  <Slides>10</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vt:i4>
      </vt:variant>
    </vt:vector>
  </HeadingPairs>
  <TitlesOfParts>
    <vt:vector size="18" baseType="lpstr">
      <vt:lpstr>Aptos</vt:lpstr>
      <vt:lpstr>Arial</vt:lpstr>
      <vt:lpstr>Calibri</vt:lpstr>
      <vt:lpstr>Calibri Light</vt:lpstr>
      <vt:lpstr>Gotham Rounded Medium</vt:lpstr>
      <vt:lpstr>Symbol</vt:lpstr>
      <vt:lpstr>Times New Roman</vt:lpstr>
      <vt:lpstr>Office Theme</vt:lpstr>
      <vt:lpstr>Dúshlán céime Walktober 2026  Samplaí de Theidil Meán Sóisialta le haghaidh Comhordaitheoirí</vt:lpstr>
      <vt:lpstr>Achoimre</vt:lpstr>
      <vt:lpstr>Ag fógairt Walktober </vt:lpstr>
      <vt:lpstr>Ag tarraingt ar Walktober</vt:lpstr>
      <vt:lpstr>Ag tarraingt ar Walktober</vt:lpstr>
      <vt:lpstr>Le linn Walktober – Seachtain 1</vt:lpstr>
      <vt:lpstr>Le linn Walktober – Seachtain 2 </vt:lpstr>
      <vt:lpstr>Le linn Walktober – Seachtain 3</vt:lpstr>
      <vt:lpstr>Le linn Walktober – Seachtain 4</vt:lpstr>
      <vt:lpstr>Tar éis Walktober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Beibhinn Harman</dc:creator>
  <cp:lastModifiedBy>Shane Hayes</cp:lastModifiedBy>
  <cp:revision>149</cp:revision>
  <dcterms:created xsi:type="dcterms:W3CDTF">2024-02-08T18:08:23Z</dcterms:created>
  <dcterms:modified xsi:type="dcterms:W3CDTF">2026-09-07T09:45:44Z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664dc15e-4b80-4665-ac7b-681411640a7e</vt:lpwstr>
  </property>
  <property fmtid="{D5CDD505-2E9C-101B-9397-08002B2CF9AE}" pid="3" name="ContentTypeId">
    <vt:lpwstr>0x01010024921B632B4CC8449CD0945E7D3E86D9</vt:lpwstr>
  </property>
</Properties>
</file>